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1" r:id="rId5"/>
    <p:sldId id="268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ua/url?url=https://www.ukrinform.ua/rubric-other_news/2085966-30ti-tisacnij-vidviduvac-informcentru-polissa-ucen-ptu-raes.html&amp;rct=j&amp;frm=1&amp;q=&amp;esrc=s&amp;sa=U&amp;ved=0ahUKEwjKyrO2loDSAhUItRoKHfc_AtQQwW4IMzAP&amp;usg=AFQjCNF-L_1Wohi4GYElz7Dtm-lvtR4sGQ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http://www.google.com.ua/url?url=http://pln-pskov.ru/house/dzhkh/bnews/121623.html&amp;rct=j&amp;frm=1&amp;q=&amp;esrc=s&amp;sa=U&amp;ved=0ahUKEwi1762pmIDSAhWjHJoKHTnxCCQQwW4IJTAI&amp;usg=AFQjCNGPV_jxRV3GEWbBWp2wNJzTZQKiig" TargetMode="External"/><Relationship Id="rId2" Type="http://schemas.openxmlformats.org/officeDocument/2006/relationships/hyperlink" Target="http://&#1087;&#1086;&#1088;&#1072;&#1076;&#1080;.pp.ua/uploads/posts/2016-10/aparatnik-hmvodoochischennya-posadova-nstrukcya-osoblivost-navchannya-ta-vdguki_421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url=http://vunivere.ru/work13466&amp;rct=j&amp;frm=1&amp;q=&amp;esrc=s&amp;sa=U&amp;ved=0ahUKEwjR4tD5loDSAhWODBoKHTimBdEQwW4IKzAL&amp;usg=AFQjCNGgm2kWRClFApCoy4XeNuXtGJkrNw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s://www.google.com.ua/url?url=https://dpgor.104.ua/ua/informacija-pro-kompaniju/pressroom/photogallery/id/konkurs-profesijnoji-majsternosti-sljusariv-z-eksp-12661&amp;rct=j&amp;frm=1&amp;q=&amp;esrc=s&amp;sa=U&amp;ved=0ahUKEwjQw73Al4DSAhXFXRoKHYNfAdU4eBDBbggnMAk&amp;usg=AFQjCNG8DMjiiE47R2gbF9FY97JuoOpkIg" TargetMode="External"/><Relationship Id="rId4" Type="http://schemas.openxmlformats.org/officeDocument/2006/relationships/hyperlink" Target="http://www.google.com.ua/url?url=http://www.azot.lg.ua/news/show_news.php?subaction=showfull&amp;id=1380027931&amp;archive=&amp;template=&amp;rct=j&amp;frm=1&amp;q=&amp;esrc=s&amp;sa=U&amp;ved=0ahUKEwiy3_LYl4DSAhWCPBoKHSoSDcYQwW4ILTAM&amp;usg=AFQjCNEATefrGnhsPmxuE4XbmzYvsnooPQ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62000"/>
            <a:ext cx="7772400" cy="2133600"/>
          </a:xfrm>
        </p:spPr>
        <p:txBody>
          <a:bodyPr/>
          <a:lstStyle/>
          <a:p>
            <a:r>
              <a:rPr lang="ru-RU" dirty="0" err="1" smtClean="0"/>
              <a:t>ПрАТ</a:t>
            </a:r>
            <a:r>
              <a:rPr lang="ru-RU" dirty="0" smtClean="0"/>
              <a:t> </a:t>
            </a:r>
            <a:r>
              <a:rPr lang="ru-RU" dirty="0" smtClean="0"/>
              <a:t>«Р</a:t>
            </a:r>
            <a:r>
              <a:rPr lang="uk-UA" dirty="0" smtClean="0"/>
              <a:t>ІВНЕАЗОТ</a:t>
            </a:r>
            <a:r>
              <a:rPr lang="ru-RU" dirty="0" smtClean="0"/>
              <a:t>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2600" y="3685032"/>
            <a:ext cx="3048000" cy="248716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Знайомтесь</a:t>
            </a:r>
          </a:p>
          <a:p>
            <a:endParaRPr lang="uk-UA" sz="36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5029200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www.azot.rv.ua</a:t>
            </a:r>
            <a:endParaRPr lang="uk-UA" sz="4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 descr="D:\vpk3.AZOT\vpk3.AZOT\Documents\ВИДЕО\Фото Азот\панорама\DSCF20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066800"/>
          </a:xfrm>
        </p:spPr>
        <p:txBody>
          <a:bodyPr/>
          <a:lstStyle/>
          <a:p>
            <a:r>
              <a:rPr lang="uk-UA" dirty="0" smtClean="0"/>
              <a:t>ІСТОРІЯ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Започаткував свою трудову біографію Рівненський завод з виготовлення мінеральних добрив у березні 1969 року виробництвом першої продукції – аміачної води.  </a:t>
            </a:r>
          </a:p>
          <a:p>
            <a:pPr algn="just"/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Д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о 1994 року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підприємство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мало статус державного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з назвою ВО «Азот» ім. 50-річчя СССР</a:t>
            </a:r>
          </a:p>
          <a:p>
            <a:pPr algn="just"/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Відкрите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акціонерне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товариство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„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Рівнеазот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створене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базі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орендного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підприємства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„Азот” 13.11.1995 року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Процес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приватизації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підприємства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завершений у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вересні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2003 року.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І до 2017р  підприємство мало назву ПАТ «РІВНЕАЗОТ», зараз називається </a:t>
            </a:r>
            <a:r>
              <a:rPr lang="uk-UA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ПРаТ«РІВНЕАЗОТ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РаТ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“Р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ІВНЕАЗОТ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налічується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5 працюючих і 3 законсервовані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основн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технологічн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 цехи та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1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енергетичних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допоміжних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цехів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066800"/>
          </a:xfrm>
        </p:spPr>
        <p:txBody>
          <a:bodyPr/>
          <a:lstStyle/>
          <a:p>
            <a:r>
              <a:rPr lang="uk-UA" dirty="0" smtClean="0"/>
              <a:t> За час управління “ОСТХЕМ”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66800"/>
            <a:ext cx="8183880" cy="5791200"/>
          </a:xfrm>
        </p:spPr>
        <p:txBody>
          <a:bodyPr>
            <a:normAutofit lnSpcReduction="10000"/>
          </a:bodyPr>
          <a:lstStyle/>
          <a:p>
            <a:r>
              <a:rPr lang="uk-UA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Введено в експлуатацію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uk-UA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2003 р.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-  на базі  обладнання цеху складних фосфорних добрив та  частини обладнання  цеху екстракційної фосфорної кислоти створено цех складних мінеральних добрив по випуску вапняно-аміачної селітри.</a:t>
            </a:r>
            <a:endParaRPr lang="en-US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2005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- установка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приготування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магнез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альної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добавки в АС</a:t>
            </a:r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2013, 2015р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– два агрегати азотної кислоти, турбогенераторна установка, розгонка </a:t>
            </a:r>
            <a:r>
              <a:rPr lang="uk-UA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процесн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к-ту</a:t>
            </a:r>
          </a:p>
          <a:p>
            <a:pPr algn="just"/>
            <a:r>
              <a:rPr lang="uk-UA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2014р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– новий склад азотної кислоти 4000тн</a:t>
            </a:r>
          </a:p>
          <a:p>
            <a:pPr algn="just"/>
            <a:r>
              <a:rPr lang="uk-UA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2015р 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– установка виділення водню</a:t>
            </a:r>
          </a:p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685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ДІЮЧІ  ОСНОВНІ ЦЕХИ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85800"/>
            <a:ext cx="8183880" cy="65532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Підприємство займає територію </a:t>
            </a:r>
            <a:r>
              <a:rPr lang="uk-UA" sz="29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890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га. З них основний майданчик </a:t>
            </a:r>
            <a:r>
              <a:rPr lang="uk-UA" sz="29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740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га, підсобне господарство 115га,  профілакторій 14 га</a:t>
            </a:r>
          </a:p>
          <a:p>
            <a:pPr algn="just"/>
            <a:endParaRPr lang="ru-RU" sz="29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Цех </a:t>
            </a:r>
            <a:r>
              <a:rPr lang="ru-RU" sz="33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аміаку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№2 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(А-2) у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складі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х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агрегатів</a:t>
            </a:r>
            <a:r>
              <a:rPr lang="ru-RU" sz="29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виробництва</a:t>
            </a:r>
            <a:r>
              <a:rPr lang="ru-RU" sz="29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синтез - газу 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(ПСГ)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3-х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агрегатів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синтезу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загальною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потужністю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4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00 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тис. т/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рік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 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Працюють на 110% потужності</a:t>
            </a:r>
          </a:p>
          <a:p>
            <a:pPr algn="just"/>
            <a:endParaRPr lang="uk-UA" sz="29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uk-UA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Цех аміаку №1 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(А-1)   у складі  відділення розділення повітря, (блок </a:t>
            </a:r>
            <a:r>
              <a:rPr lang="uk-UA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ААж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-6 потужністю 5000 м</a:t>
            </a:r>
            <a:r>
              <a:rPr lang="uk-UA" sz="2900" b="1" baseline="30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uk-UA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год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по азоту), відділення аміачної води потужністю 470 тис. т/рік, сухого льоду потужністю 3 </a:t>
            </a:r>
            <a:r>
              <a:rPr lang="uk-UA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тис.т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/рік, рідкої вуглекислоти потужністю 6 </a:t>
            </a:r>
            <a:r>
              <a:rPr lang="uk-UA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тис.т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/рік, рідкого азоту потужністю 360 т/рік, кисню технічного потужністю 1000 тис.м</a:t>
            </a:r>
            <a:r>
              <a:rPr lang="uk-UA" sz="2900" b="1" baseline="30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/рік, відділення скраплення аміаку в складі : 3-х компресорів АТКА  продуктивністю 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2-х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агрегатів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по 12 т/год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uk-UA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го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агрегатів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по 15 т/год, а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також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3-х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компресорів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АТ- 1200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продуктивністю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5т/год.</a:t>
            </a:r>
            <a:endParaRPr lang="uk-UA" sz="29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29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Цех </a:t>
            </a:r>
            <a:r>
              <a:rPr lang="ru-RU" sz="33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неконцентрованої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азотної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кислоти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(НАК)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складі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ти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агрегатів</a:t>
            </a:r>
            <a:r>
              <a:rPr lang="ru-RU" sz="29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азотної</a:t>
            </a:r>
            <a:r>
              <a:rPr lang="ru-RU" sz="29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кислоти</a:t>
            </a:r>
            <a:r>
              <a:rPr lang="ru-RU" sz="29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потужністю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по 120 тис. т/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рік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9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Та турбогенератора 12 </a:t>
            </a:r>
            <a:r>
              <a:rPr lang="uk-UA" sz="29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МВат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Працюють на 103% потужності</a:t>
            </a:r>
          </a:p>
          <a:p>
            <a:pPr algn="just"/>
            <a:endParaRPr lang="ru-RU" sz="29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Цех </a:t>
            </a:r>
            <a:r>
              <a:rPr lang="ru-RU" sz="33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аміачної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селітри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(АС)</a:t>
            </a:r>
            <a:r>
              <a:rPr lang="ru-RU" sz="29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потужністю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520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тис.т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рік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складі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2-х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апаратів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ВТН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1-го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випарного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апарата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Працює на 105% потужності</a:t>
            </a:r>
          </a:p>
          <a:p>
            <a:pPr algn="just"/>
            <a:endParaRPr lang="ru-RU" sz="29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Цех СМД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 склад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двох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технолог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чних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ниток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потужн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стю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245 </a:t>
            </a:r>
            <a:r>
              <a:rPr lang="uk-UA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тис.тн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на рік. Працює на 103% потужності</a:t>
            </a:r>
          </a:p>
          <a:p>
            <a:pPr algn="just">
              <a:buNone/>
            </a:pP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Законсервовано:</a:t>
            </a:r>
          </a:p>
          <a:p>
            <a:pPr algn="just"/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Цех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циклогексанолу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(АК-1)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потужністю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25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тис.т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рік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анолона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 </a:t>
            </a:r>
            <a:endParaRPr lang="uk-UA" sz="29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7. Цех </a:t>
            </a:r>
            <a:r>
              <a:rPr lang="uk-UA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адипинової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кислоти (АК-2) потужністю 25 </a:t>
            </a:r>
            <a:r>
              <a:rPr lang="uk-UA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тис.т</a:t>
            </a:r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/рік.   </a:t>
            </a:r>
          </a:p>
          <a:p>
            <a:pPr algn="just"/>
            <a:r>
              <a:rPr lang="uk-UA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8 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.Цех АК-3 по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очищенню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нижчих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дикарбонових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кислот 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потужністю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2,5 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тис.т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29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рік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 </a:t>
            </a:r>
            <a:endParaRPr lang="uk-UA" sz="29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-533400"/>
            <a:ext cx="8183880" cy="2514600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/>
              <a:t>Допоміжні</a:t>
            </a:r>
            <a:r>
              <a:rPr lang="ru-RU" dirty="0" smtClean="0"/>
              <a:t> цехи </a:t>
            </a:r>
            <a:r>
              <a:rPr lang="ru-RU" dirty="0" err="1" smtClean="0"/>
              <a:t>підприємства</a:t>
            </a:r>
            <a:r>
              <a:rPr lang="ru-RU" dirty="0" smtClean="0"/>
              <a:t>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14400"/>
            <a:ext cx="8183880" cy="5791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/>
              <a:t> </a:t>
            </a:r>
            <a:endParaRPr lang="uk-UA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uk-UA" dirty="0" smtClean="0"/>
          </a:p>
          <a:p>
            <a:pPr lvl="0"/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котельний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цех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виробляє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теплоенергію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для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цехів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електроенергію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турбінами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надлишку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теплоенергії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uk-UA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цех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електропостачання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цех КВП </a:t>
            </a:r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А;</a:t>
            </a:r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цех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водопостачання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каналізації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uk-UA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цех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хімічної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обробки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води;</a:t>
            </a:r>
            <a:endParaRPr lang="uk-UA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залізничний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цех;</a:t>
            </a:r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автотранспортний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цех;</a:t>
            </a:r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цех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нейтралізації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очистки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промислових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стоків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підприємства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побутових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стоків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м.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Рівне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uk-UA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ремонтно-будівельний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цех;</a:t>
            </a:r>
            <a:endParaRPr lang="uk-UA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ремонтн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е виробництво;</a:t>
            </a:r>
          </a:p>
          <a:p>
            <a:pPr lvl="0"/>
            <a:r>
              <a:rPr lang="uk-UA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ремонтно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монтажне управління</a:t>
            </a:r>
          </a:p>
          <a:p>
            <a:pPr lvl="0"/>
            <a:r>
              <a:rPr lang="ru-RU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господар</a:t>
            </a:r>
            <a:r>
              <a:rPr lang="uk-UA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ської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діяльності;</a:t>
            </a:r>
          </a:p>
          <a:p>
            <a:pPr lvl="0"/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цех </a:t>
            </a:r>
            <a:r>
              <a:rPr lang="uk-UA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зв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язку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lvl="0"/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електроремонтний цех</a:t>
            </a:r>
          </a:p>
          <a:p>
            <a:pPr lvl="0"/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цех складського господарства.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2400"/>
            <a:ext cx="8183880" cy="1447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                Кадри</a:t>
            </a:r>
            <a:r>
              <a:rPr lang="ru-RU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09600"/>
            <a:ext cx="8183880" cy="6248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uk-UA" dirty="0" smtClean="0"/>
          </a:p>
          <a:p>
            <a:pPr algn="just"/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даний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час  на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підприємстві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працюють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біля</a:t>
            </a:r>
            <a:r>
              <a:rPr lang="uk-UA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2500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чоловік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них</a:t>
            </a:r>
            <a:r>
              <a:rPr lang="uk-UA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r>
              <a:rPr lang="uk-UA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510  чол.   – керівники;</a:t>
            </a:r>
          </a:p>
          <a:p>
            <a:pPr algn="just"/>
            <a:r>
              <a:rPr lang="uk-UA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480  чол.   – спеціалісти;</a:t>
            </a:r>
          </a:p>
          <a:p>
            <a:pPr algn="just"/>
            <a:r>
              <a:rPr lang="uk-UA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    чол.    -  службовці;</a:t>
            </a:r>
          </a:p>
          <a:p>
            <a:pPr algn="just"/>
            <a:r>
              <a:rPr lang="uk-UA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1800 чол.   – робітники. </a:t>
            </a:r>
          </a:p>
          <a:p>
            <a:pPr algn="just"/>
            <a:r>
              <a:rPr lang="uk-UA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750 мають вищу  освіту.</a:t>
            </a:r>
          </a:p>
          <a:p>
            <a:pPr algn="just"/>
            <a:r>
              <a:rPr lang="uk-UA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Середній вік працюючих – 42 роки.</a:t>
            </a:r>
          </a:p>
          <a:p>
            <a:pPr algn="just">
              <a:buNone/>
            </a:pPr>
            <a:r>
              <a:rPr lang="uk-UA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Дирекція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підприємства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концентрує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свою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увагу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навчання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кадрів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Організовано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виробничо-технічні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курси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, на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яких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проводиться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навчання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атестація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викладачів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теоретичного та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інструкторів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виробничого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навчання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Практикується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навчання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стажування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працівників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споріднених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підприємств</a:t>
            </a:r>
            <a:r>
              <a:rPr lang="ru-RU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                                                                                                                     	 </a:t>
            </a:r>
            <a:endParaRPr lang="uk-UA" sz="33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sz="3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	Постійно ведеться перепідготовка і навчання другим професіям.  Працівники,  робітники,  керівники та фахівці мають змогу підвищити свою кваліфікацію. Є можливість навчатися у  вищих навчальних закладах за рахунок підприємства.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2400"/>
            <a:ext cx="8183880" cy="990600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АКТУАЛЬНА ЗАРПЛАТА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90600"/>
            <a:ext cx="8183880" cy="5867400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Ап-к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6р.                                                   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10000грн</a:t>
            </a:r>
          </a:p>
          <a:p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uk-UA" b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Слюс.6р                                                   </a:t>
            </a:r>
            <a:r>
              <a:rPr lang="uk-UA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9000грн</a:t>
            </a:r>
            <a:endParaRPr lang="uk-UA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uk-UA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Нач.зм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                                                   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14000грн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М-р </a:t>
            </a:r>
            <a:r>
              <a:rPr lang="uk-UA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зм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                                                   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9000грн </a:t>
            </a:r>
          </a:p>
          <a:p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М-р рем.                                                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11000грн</a:t>
            </a:r>
          </a:p>
          <a:p>
            <a:endParaRPr lang="uk-UA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uk-UA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Нач</a:t>
            </a:r>
            <a:r>
              <a:rPr lang="uk-UA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цеху                                                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20000грн</a:t>
            </a:r>
            <a:endParaRPr lang="uk-UA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Апаратник хімводоочищення: посадова інструкція, особливості навчання та відгук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14600" y="10668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зультат пошуку зображень за запитом &quot;слюсар-ремонтник&quot;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8288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зультат пошуку зображень за запитом &quot;начальник зміни&quot;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27432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езультат пошуку зображень за запитом &quot;начальник зміни&quot;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657600"/>
            <a:ext cx="16579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езультат пошуку зображень за запитом &quot;інструктаж бригаді&quot;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90800" y="4648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езультат пошуку зображень за запитом &quot;начальник цеху&quot;">
            <a:hlinkClick r:id="rId12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19600" y="54864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114</TotalTime>
  <Words>419</Words>
  <Application>Microsoft Office PowerPoint</Application>
  <PresentationFormat>Экран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ПрАТ «РІВНЕАЗОТ»</vt:lpstr>
      <vt:lpstr>Слайд 2</vt:lpstr>
      <vt:lpstr>ІСТОРІЯ</vt:lpstr>
      <vt:lpstr> За час управління “ОСТХЕМ”</vt:lpstr>
      <vt:lpstr>                 ДІЮЧІ  ОСНОВНІ ЦЕХИ</vt:lpstr>
      <vt:lpstr>Допоміжні цехи підприємства: </vt:lpstr>
      <vt:lpstr>                                          Кадри. </vt:lpstr>
      <vt:lpstr>           АКТУАЛЬНА ЗАРПЛАТА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Яковенко Володимир Миколайович</dc:creator>
  <cp:lastModifiedBy>Яковенко Володимир Миколайович</cp:lastModifiedBy>
  <cp:revision>19</cp:revision>
  <dcterms:created xsi:type="dcterms:W3CDTF">2015-12-04T11:09:34Z</dcterms:created>
  <dcterms:modified xsi:type="dcterms:W3CDTF">2018-04-17T08:29:49Z</dcterms:modified>
</cp:coreProperties>
</file>