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notesMasterIdLst>
    <p:notesMasterId r:id="rId9"/>
  </p:notes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AF4"/>
    <a:srgbClr val="EB8DE7"/>
    <a:srgbClr val="D525CD"/>
    <a:srgbClr val="E7E4A1"/>
    <a:srgbClr val="CCC534"/>
    <a:srgbClr val="01FF9E"/>
    <a:srgbClr val="8CFC04"/>
    <a:srgbClr val="00AACC"/>
    <a:srgbClr val="DD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80" d="100"/>
          <a:sy n="80" d="100"/>
        </p:scale>
        <p:origin x="-258" y="19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B88D7-C2FC-4C2D-B4DE-9174C2D4555C}" type="datetimeFigureOut">
              <a:rPr lang="ru-RU"/>
              <a:pPr/>
              <a:t>07.05.2016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EFDB1-9F63-4D79-A79E-34D2E65E5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2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FDB1-9F63-4D79-A79E-34D2E65E52A3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3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FDB1-9F63-4D79-A79E-34D2E65E52A3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9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FDB1-9F63-4D79-A79E-34D2E65E52A3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5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FDB1-9F63-4D79-A79E-34D2E65E52A3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9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FDB1-9F63-4D79-A79E-34D2E65E52A3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1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FDB1-9F63-4D79-A79E-34D2E65E52A3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6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1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6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67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57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17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8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3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57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0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7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9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5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02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ahRGAbWjaFU" TargetMode="External"/><Relationship Id="rId4" Type="http://schemas.openxmlformats.org/officeDocument/2006/relationships/hyperlink" Target="https://youtu.be/e7TNgdJ4pq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-669878"/>
            <a:ext cx="7219666" cy="14478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1BE88"/>
                </a:solidFill>
                <a:latin typeface="Batang"/>
              </a:rPr>
              <a:t>SOS - ІСТОРИЧНА ПАМ'ЯТКА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2229" y="4087503"/>
            <a:ext cx="5944155" cy="234206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6CAF4"/>
                </a:solidFill>
                <a:latin typeface="Segoe UI Light" pitchFamily="34" charset="0"/>
              </a:rPr>
              <a:t>30 </a:t>
            </a:r>
            <a:r>
              <a:rPr lang="ru-RU" sz="3600" b="1" i="1" dirty="0" err="1">
                <a:solidFill>
                  <a:srgbClr val="F6CAF4"/>
                </a:solidFill>
                <a:latin typeface="Segoe UI Light" pitchFamily="34" charset="0"/>
              </a:rPr>
              <a:t>травня</a:t>
            </a:r>
            <a:r>
              <a:rPr lang="ru-RU" sz="3600" b="1" i="1" dirty="0">
                <a:solidFill>
                  <a:srgbClr val="F6CAF4"/>
                </a:solidFill>
                <a:latin typeface="Segoe UI Light" pitchFamily="34" charset="0"/>
              </a:rPr>
              <a:t> 2016 р.— </a:t>
            </a:r>
            <a:endParaRPr lang="ru-RU" sz="3600" b="1" i="1" dirty="0" smtClean="0">
              <a:solidFill>
                <a:srgbClr val="F6CAF4"/>
              </a:solidFill>
              <a:latin typeface="Segoe UI Light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F6CAF4"/>
                </a:solidFill>
                <a:latin typeface="Segoe UI Light" pitchFamily="34" charset="0"/>
              </a:rPr>
              <a:t>80 </a:t>
            </a:r>
            <a:r>
              <a:rPr lang="ru-RU" sz="3600" b="1" i="1" dirty="0" err="1">
                <a:solidFill>
                  <a:srgbClr val="F6CAF4"/>
                </a:solidFill>
                <a:latin typeface="Segoe UI Light" pitchFamily="34" charset="0"/>
              </a:rPr>
              <a:t>років</a:t>
            </a:r>
            <a:r>
              <a:rPr lang="ru-RU" sz="3600" b="1" i="1" dirty="0">
                <a:solidFill>
                  <a:srgbClr val="F6CAF4"/>
                </a:solidFill>
                <a:latin typeface="Segoe UI Light" pitchFamily="34" charset="0"/>
              </a:rPr>
              <a:t> </a:t>
            </a:r>
            <a:r>
              <a:rPr lang="ru-RU" sz="3600" b="1" i="1" dirty="0" err="1">
                <a:solidFill>
                  <a:srgbClr val="F6CAF4"/>
                </a:solidFill>
                <a:latin typeface="Segoe UI Light" pitchFamily="34" charset="0"/>
              </a:rPr>
              <a:t>Гарнізонному</a:t>
            </a:r>
            <a:r>
              <a:rPr lang="ru-RU" sz="3600" b="1" i="1" dirty="0">
                <a:solidFill>
                  <a:srgbClr val="F6CAF4"/>
                </a:solidFill>
                <a:latin typeface="Segoe UI Light" pitchFamily="34" charset="0"/>
              </a:rPr>
              <a:t> </a:t>
            </a:r>
            <a:r>
              <a:rPr lang="ru-RU" sz="3600" b="1" i="1" dirty="0" err="1">
                <a:solidFill>
                  <a:srgbClr val="F6CAF4"/>
                </a:solidFill>
                <a:latin typeface="Segoe UI Light" pitchFamily="34" charset="0"/>
              </a:rPr>
              <a:t>Б</a:t>
            </a:r>
            <a:r>
              <a:rPr lang="ru-RU" sz="3600" b="1" i="1" dirty="0" err="1" smtClean="0">
                <a:solidFill>
                  <a:srgbClr val="F6CAF4"/>
                </a:solidFill>
                <a:latin typeface="Segoe UI Light" pitchFamily="34" charset="0"/>
              </a:rPr>
              <a:t>удинку</a:t>
            </a:r>
            <a:r>
              <a:rPr lang="ru-RU" sz="3600" b="1" i="1" dirty="0" smtClean="0">
                <a:solidFill>
                  <a:srgbClr val="F6CAF4"/>
                </a:solidFill>
                <a:latin typeface="Segoe UI Light" pitchFamily="34" charset="0"/>
              </a:rPr>
              <a:t> </a:t>
            </a:r>
            <a:r>
              <a:rPr lang="ru-RU" sz="3600" b="1" i="1" dirty="0" err="1">
                <a:solidFill>
                  <a:srgbClr val="F6CAF4"/>
                </a:solidFill>
                <a:latin typeface="Segoe UI Light" pitchFamily="34" charset="0"/>
              </a:rPr>
              <a:t>офіцерів</a:t>
            </a:r>
            <a:endParaRPr lang="ru-RU" sz="3200" dirty="0">
              <a:solidFill>
                <a:srgbClr val="F6CAF4"/>
              </a:solidFill>
              <a:latin typeface="Segoe UI Light" pitchFamily="34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8489" y="777922"/>
            <a:ext cx="7478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52-й </a:t>
            </a:r>
            <a:r>
              <a:rPr lang="ru-RU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Гарн</a:t>
            </a:r>
            <a:r>
              <a:rPr lang="uk-UA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8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зонний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Будинок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rPr>
              <a:t>офіцерів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45660" y="0"/>
            <a:ext cx="600502" cy="155584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3" descr="IMG_09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68489" y="1880810"/>
            <a:ext cx="6335139" cy="422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:\ГДО ПРОЕКТ\Максименко\IMG_099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7464" y="1555845"/>
            <a:ext cx="3046406" cy="2210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540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4608980"/>
            <a:ext cx="6031574" cy="1400530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F6CAF4"/>
                </a:solidFill>
              </a:rPr>
              <a:t>Учасники проекту з начальником ГБО </a:t>
            </a:r>
            <a:r>
              <a:rPr lang="uk-UA" sz="3600" dirty="0" err="1" smtClean="0">
                <a:solidFill>
                  <a:srgbClr val="F6CAF4"/>
                </a:solidFill>
              </a:rPr>
              <a:t>Рубаном</a:t>
            </a:r>
            <a:r>
              <a:rPr lang="uk-UA" sz="3600" dirty="0" smtClean="0">
                <a:solidFill>
                  <a:srgbClr val="F6CAF4"/>
                </a:solidFill>
              </a:rPr>
              <a:t> Д.В. </a:t>
            </a:r>
            <a:endParaRPr lang="ru-RU" sz="3600" dirty="0">
              <a:solidFill>
                <a:srgbClr val="F6CAF4"/>
              </a:solidFill>
            </a:endParaRPr>
          </a:p>
        </p:txBody>
      </p:sp>
      <p:pic>
        <p:nvPicPr>
          <p:cNvPr id="1026" name="Picture 2" descr="H:\ГДО ПРОЕКТ\Максименко\IMG_42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5" y="662151"/>
            <a:ext cx="4776403" cy="35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4970" y="4991117"/>
            <a:ext cx="6160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dirty="0">
                <a:solidFill>
                  <a:srgbClr val="F6CAF4"/>
                </a:solidFill>
              </a:rPr>
              <a:t>Автори проекту біля ГБО</a:t>
            </a:r>
            <a:endParaRPr lang="ru-RU" sz="3600" dirty="0">
              <a:solidFill>
                <a:srgbClr val="F6CAF4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D:\ФОТОСЪЕМКА\СЕМЬЯ\ИЛЬЯ\wXnwi71Xab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868" y="1389471"/>
            <a:ext cx="4993305" cy="332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6688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096" y="520975"/>
            <a:ext cx="1135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	Багато </a:t>
            </a:r>
            <a:r>
              <a:rPr lang="uk-UA" sz="2000" dirty="0"/>
              <a:t>років поспіль Гарнізонний Будинок офіцерів був культурним </a:t>
            </a:r>
            <a:r>
              <a:rPr lang="uk-UA" sz="2000" dirty="0" smtClean="0"/>
              <a:t>                         осередком </a:t>
            </a:r>
            <a:r>
              <a:rPr lang="uk-UA" sz="2000" dirty="0"/>
              <a:t>військового містечка Озерне Житомирського району</a:t>
            </a:r>
            <a:r>
              <a:rPr lang="uk-UA" sz="2000" dirty="0" smtClean="0"/>
              <a:t>.                               	Понад </a:t>
            </a:r>
            <a:r>
              <a:rPr lang="uk-UA" sz="2000" dirty="0"/>
              <a:t>20 років у ньому проводили випускні вечори </a:t>
            </a:r>
            <a:r>
              <a:rPr lang="uk-UA" sz="2000" dirty="0" err="1"/>
              <a:t>Озерненської</a:t>
            </a:r>
            <a:r>
              <a:rPr lang="uk-UA" sz="2000" dirty="0"/>
              <a:t> гімназії. Перед нами, як учнями 10 класу, постала проблема, що в наступному році через аварійний стан цієї будівлі не буде де провести випускний вечір.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0067" y="1918546"/>
            <a:ext cx="8114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/>
          </a:p>
          <a:p>
            <a:r>
              <a:rPr lang="uk-UA" sz="2000" dirty="0" smtClean="0"/>
              <a:t>	Мета </a:t>
            </a:r>
            <a:r>
              <a:rPr lang="uk-UA" sz="2000" dirty="0"/>
              <a:t>проекту: привернути увагу жителів селища та зацікавити їх у поліпшенні стану ГБО як осередку культури та з нагоди 80-річчя створення.</a:t>
            </a:r>
            <a:br>
              <a:rPr lang="uk-UA" sz="2000" dirty="0"/>
            </a:br>
            <a:r>
              <a:rPr lang="uk-UA" sz="2000" dirty="0" smtClean="0"/>
              <a:t>	Стан </a:t>
            </a:r>
            <a:r>
              <a:rPr lang="uk-UA" sz="2000" dirty="0"/>
              <a:t>будівлі можна оцінити як поганий: дах протікає, підвали частково затоплені.</a:t>
            </a:r>
            <a:br>
              <a:rPr lang="uk-UA" sz="2000" dirty="0"/>
            </a:br>
            <a:r>
              <a:rPr lang="uk-UA" sz="2000" dirty="0" smtClean="0"/>
              <a:t>	Пам’ятка </a:t>
            </a:r>
            <a:r>
              <a:rPr lang="uk-UA" sz="2000" dirty="0"/>
              <a:t>потребує капітального ремонту, на який </a:t>
            </a:r>
            <a:endParaRPr lang="uk-UA" sz="2000" dirty="0" smtClean="0"/>
          </a:p>
          <a:p>
            <a:r>
              <a:rPr lang="uk-UA" sz="2000" dirty="0" smtClean="0"/>
              <a:t>Міністерство </a:t>
            </a:r>
            <a:r>
              <a:rPr lang="uk-UA" sz="2000" dirty="0"/>
              <a:t>оборони кожного року обіцяє виділити кошти, але це постійно відкладається з незрозумілих причин. На звернення начальника ГБО  про матеріальну допомогу, прийшло розпорядження про закриття.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6645" y="5424537"/>
            <a:ext cx="11336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	За  </a:t>
            </a:r>
            <a:r>
              <a:rPr lang="uk-UA" sz="2000" dirty="0"/>
              <a:t>проектом  відомого архітектора Й.</a:t>
            </a:r>
            <a:r>
              <a:rPr lang="uk-UA" sz="2000" dirty="0" err="1"/>
              <a:t>Каракіса</a:t>
            </a:r>
            <a:r>
              <a:rPr lang="uk-UA" sz="2000" dirty="0"/>
              <a:t> було створено лише три таких споруд, лише у Житомирській області: Новоград-Волинському, селищі </a:t>
            </a:r>
            <a:r>
              <a:rPr lang="uk-UA" sz="2000" dirty="0" err="1"/>
              <a:t>Гуйва</a:t>
            </a:r>
            <a:r>
              <a:rPr lang="uk-UA" sz="2000" dirty="0"/>
              <a:t>(знищено на </a:t>
            </a:r>
            <a:r>
              <a:rPr lang="uk-UA" sz="2000" dirty="0" err="1"/>
              <a:t>поч.ІІ</a:t>
            </a:r>
            <a:r>
              <a:rPr lang="uk-UA" sz="2000" dirty="0"/>
              <a:t> світової війни) та в </a:t>
            </a:r>
            <a:r>
              <a:rPr lang="uk-UA" sz="2400" dirty="0"/>
              <a:t>Озерному</a:t>
            </a:r>
            <a:r>
              <a:rPr lang="uk-UA" sz="2000" dirty="0"/>
              <a:t>. </a:t>
            </a:r>
            <a:br>
              <a:rPr lang="uk-UA" sz="2000" dirty="0"/>
            </a:br>
            <a:endParaRPr lang="uk-UA" sz="2000" dirty="0"/>
          </a:p>
          <a:p>
            <a:endParaRPr lang="ru-RU" sz="2000" dirty="0"/>
          </a:p>
        </p:txBody>
      </p:sp>
      <p:pic>
        <p:nvPicPr>
          <p:cNvPr id="6" name="Picture 2" descr="H:\getImage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03" y="2057030"/>
            <a:ext cx="3266364" cy="24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65911" y="4558353"/>
            <a:ext cx="382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Виступ </a:t>
            </a:r>
            <a:r>
              <a:rPr lang="uk-UA" i="1" dirty="0" err="1" smtClean="0"/>
              <a:t>випусників</a:t>
            </a:r>
            <a:r>
              <a:rPr lang="uk-UA" i="1" dirty="0" smtClean="0"/>
              <a:t> на сцені ГБО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444578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5219" y="303427"/>
            <a:ext cx="7656394" cy="4789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5174659"/>
            <a:ext cx="11491415" cy="1400175"/>
          </a:xfrm>
        </p:spPr>
        <p:txBody>
          <a:bodyPr/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Будинок офіцерів, побудований у 1936 р. архітектором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Й.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Каракісом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часи німецької окупації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0" name="Picture 2" descr="http://his.img.pravda.com/images/doc/4/f/4fad712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63" y="341194"/>
            <a:ext cx="29718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9121254" y="4151194"/>
            <a:ext cx="307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Й</a:t>
            </a:r>
            <a:r>
              <a:rPr lang="uk-UA" sz="3600" dirty="0" smtClean="0"/>
              <a:t>.</a:t>
            </a:r>
            <a:r>
              <a:rPr lang="uk-UA" sz="3600" dirty="0" err="1" smtClean="0"/>
              <a:t>Каракіс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928869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"/>
            <a:ext cx="6598508" cy="6857999"/>
            <a:chOff x="0" y="1"/>
            <a:chExt cx="6862150" cy="6857999"/>
          </a:xfrm>
        </p:grpSpPr>
        <p:pic>
          <p:nvPicPr>
            <p:cNvPr id="3074" name="Picture 2" descr="H:\ГДО ПРОЕКТ\Максименко\IMG_1024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3633177" cy="24219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075" name="Picture 3" descr="H:\ГДО ПРОЕКТ\Максименко\IMG_1033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1925"/>
              <a:ext cx="3633178" cy="24219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076" name="Picture 4" descr="H:\ГДО ПРОЕКТ\Максименко\IMG_1028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78" y="1"/>
              <a:ext cx="3228972" cy="4843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077" name="Picture 5" descr="H:\ГДО ПРОЕКТ\Максименко\IMG_1010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40100"/>
              <a:ext cx="3633177" cy="20179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078" name="Picture 6" descr="H:\ГДО ПРОЕКТ\Максименко\IMG_0997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78" y="4843849"/>
              <a:ext cx="3228971" cy="20141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3079" name="Picture 7" descr="H:\ГДО ПРОЕКТ\Максименко\PC30703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042" y="2"/>
            <a:ext cx="3140853" cy="242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:\ГДО ПРОЕКТ\Максименко\2016_04_22\IMG_00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009" y="2421925"/>
            <a:ext cx="3068886" cy="241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:\ГДО ПРОЕКТ\Максименко\PC30698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08" y="-32882"/>
            <a:ext cx="2990336" cy="4872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 descr="H:\ГДО ПРОЕКТ\Максименко\IMG_4191-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08" y="4843850"/>
            <a:ext cx="2990336" cy="2163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3" name="Picture 11" descr="H:\ГДО ПРОЕКТ\Максименко\2016_04_22\IMG_000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844" y="4867010"/>
            <a:ext cx="2778444" cy="1990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491319" y="245661"/>
            <a:ext cx="3193576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ГБО сьогодні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91433" y="275230"/>
            <a:ext cx="3193576" cy="45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ГБО у повоєнні часи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520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636" y="2592534"/>
            <a:ext cx="5683037" cy="1051418"/>
          </a:xfrm>
        </p:spPr>
        <p:txBody>
          <a:bodyPr/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uk-UA" sz="1800" dirty="0" smtClean="0"/>
              <a:t>  </a:t>
            </a:r>
            <a:r>
              <a:rPr lang="ru-RU" sz="1800" dirty="0" err="1" smtClean="0"/>
              <a:t>Опитування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жител</a:t>
            </a:r>
            <a:r>
              <a:rPr lang="uk-UA" sz="1800" dirty="0" err="1" smtClean="0"/>
              <a:t>ів</a:t>
            </a:r>
            <a:r>
              <a:rPr lang="uk-UA" sz="1800" dirty="0" smtClean="0"/>
              <a:t> містечка Озерне щодо          </a:t>
            </a:r>
            <a:br>
              <a:rPr lang="uk-UA" sz="1800" dirty="0" smtClean="0"/>
            </a:br>
            <a:r>
              <a:rPr lang="uk-UA" sz="1800" dirty="0" smtClean="0"/>
              <a:t>  покращення стану ГБО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5234" y="1243980"/>
            <a:ext cx="6742594" cy="189296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Проведення фотовиставки присвяченої ГБО</a:t>
            </a:r>
            <a:endParaRPr lang="ru-RU" dirty="0"/>
          </a:p>
        </p:txBody>
      </p:sp>
      <p:pic>
        <p:nvPicPr>
          <p:cNvPr id="1026" name="Picture 2" descr="F:\DCIM\237___04\IMG_424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684" y="903069"/>
            <a:ext cx="4217160" cy="226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237___04\IMG_423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7165" y="3791305"/>
            <a:ext cx="3916908" cy="237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1326" y="240631"/>
            <a:ext cx="6787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Наш внесок у збереженні </a:t>
            </a:r>
            <a:r>
              <a:rPr lang="uk-UA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smtClean="0"/>
              <a:t>ятки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25006" y="622409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Впорядкування території біля </a:t>
            </a:r>
            <a:r>
              <a:rPr lang="uk-UA" dirty="0" err="1" smtClean="0"/>
              <a:t>пам</a:t>
            </a:r>
            <a:r>
              <a:rPr lang="en-US" dirty="0" smtClean="0"/>
              <a:t> ’</a:t>
            </a:r>
            <a:r>
              <a:rPr lang="uk-UA" dirty="0" smtClean="0"/>
              <a:t>ятки</a:t>
            </a:r>
            <a:endParaRPr lang="ru-RU" dirty="0"/>
          </a:p>
        </p:txBody>
      </p:sp>
      <p:pic>
        <p:nvPicPr>
          <p:cNvPr id="3074" name="Picture 2" descr="F:\Our files\ЗАГРУЗКИ ИНТЕРНЕТ\2yvPlEEoQU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3762" y="1910684"/>
            <a:ext cx="3514299" cy="2108579"/>
          </a:xfrm>
          <a:prstGeom prst="rect">
            <a:avLst/>
          </a:prstGeom>
          <a:noFill/>
        </p:spPr>
      </p:pic>
      <p:pic>
        <p:nvPicPr>
          <p:cNvPr id="3075" name="Picture 3" descr="F:\Our files\ЗАГРУЗКИ ИНТЕРНЕТ\APQaMxookR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9651" y="4512623"/>
            <a:ext cx="3622862" cy="21737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74256" y="4121624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буклетів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ГБО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4217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67" y="166115"/>
            <a:ext cx="9404723" cy="1400530"/>
          </a:xfrm>
        </p:spPr>
        <p:txBody>
          <a:bodyPr/>
          <a:lstStyle/>
          <a:p>
            <a:r>
              <a:rPr lang="ru-RU" sz="2000" dirty="0" smtClean="0"/>
              <a:t>Як результат проведено</a:t>
            </a:r>
            <a:r>
              <a:rPr lang="uk-UA" sz="2000" dirty="0"/>
              <a:t>ї</a:t>
            </a:r>
            <a:r>
              <a:rPr lang="ru-RU" sz="2000" dirty="0" smtClean="0"/>
              <a:t> нами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ми </a:t>
            </a:r>
            <a:r>
              <a:rPr lang="ru-RU" sz="2000" dirty="0" err="1" smtClean="0"/>
              <a:t>розробили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туристичний</a:t>
            </a:r>
            <a:r>
              <a:rPr lang="ru-RU" sz="2000" dirty="0" smtClean="0"/>
              <a:t> маршрут </a:t>
            </a:r>
            <a:r>
              <a:rPr lang="ru-RU" sz="2000" dirty="0" err="1" smtClean="0"/>
              <a:t>рідним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краєм</a:t>
            </a:r>
            <a:r>
              <a:rPr lang="ru-RU" sz="2000" dirty="0" smtClean="0"/>
              <a:t>,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з </a:t>
            </a:r>
            <a:r>
              <a:rPr lang="ru-RU" sz="2000" dirty="0" err="1" smtClean="0"/>
              <a:t>зупинок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є </a:t>
            </a:r>
            <a:r>
              <a:rPr lang="ru-RU" sz="2000" dirty="0" err="1" smtClean="0"/>
              <a:t>Гарнізонний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Будинок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офіцерів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смт</a:t>
            </a:r>
            <a:r>
              <a:rPr lang="ru-RU" sz="2000" dirty="0" smtClean="0"/>
              <a:t> Озерного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34165" y="1255596"/>
            <a:ext cx="7340341" cy="47767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/>
              <a:t>	КОРОТКА ХАРАКТЕРИСТИКА МАРШРУТУ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	Протяжність маршруту: до 30 км.</a:t>
            </a:r>
            <a:r>
              <a:rPr lang="en-US" dirty="0" smtClean="0"/>
              <a:t> </a:t>
            </a:r>
            <a:r>
              <a:rPr lang="uk-UA" dirty="0" smtClean="0"/>
              <a:t>Тривалість: 1 – 3 дні.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	Вид туризму: велосипедний, автомобільний, піший з використанням рейсових автобусів (Житомир – Озерне відправляються з інтервалом 15 хв.)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	Нитка маршруту: </a:t>
            </a:r>
            <a:r>
              <a:rPr lang="uk-UA" dirty="0" err="1" smtClean="0"/>
              <a:t>смт</a:t>
            </a:r>
            <a:r>
              <a:rPr lang="uk-UA" dirty="0" smtClean="0"/>
              <a:t> </a:t>
            </a:r>
            <a:r>
              <a:rPr lang="uk-UA" dirty="0" err="1" smtClean="0"/>
              <a:t>Гуйва</a:t>
            </a:r>
            <a:r>
              <a:rPr lang="uk-UA" dirty="0" smtClean="0"/>
              <a:t> (Польова ставка </a:t>
            </a:r>
            <a:r>
              <a:rPr lang="uk-UA" dirty="0" err="1" smtClean="0"/>
              <a:t>Гіммлера</a:t>
            </a:r>
            <a:r>
              <a:rPr lang="uk-UA" dirty="0" smtClean="0"/>
              <a:t>) – </a:t>
            </a:r>
            <a:r>
              <a:rPr lang="uk-UA" dirty="0" err="1" smtClean="0"/>
              <a:t>смт</a:t>
            </a:r>
            <a:r>
              <a:rPr lang="uk-UA" dirty="0" smtClean="0"/>
              <a:t> </a:t>
            </a:r>
            <a:r>
              <a:rPr lang="uk-UA" dirty="0" err="1" smtClean="0"/>
              <a:t>Новогуйвинське</a:t>
            </a:r>
            <a:r>
              <a:rPr lang="uk-UA" dirty="0" smtClean="0"/>
              <a:t> (Музей бронетанкового заводу, храм святих Петра і Павла, конеферма) – с. </a:t>
            </a:r>
            <a:r>
              <a:rPr lang="uk-UA" dirty="0" err="1" smtClean="0"/>
              <a:t>Пряжево</a:t>
            </a:r>
            <a:r>
              <a:rPr lang="uk-UA" dirty="0" smtClean="0"/>
              <a:t> (озеро на річці </a:t>
            </a:r>
            <a:r>
              <a:rPr lang="uk-UA" dirty="0" err="1" smtClean="0"/>
              <a:t>Коденка</a:t>
            </a:r>
            <a:r>
              <a:rPr lang="uk-UA" dirty="0" smtClean="0"/>
              <a:t>, риболовля) – </a:t>
            </a:r>
            <a:r>
              <a:rPr lang="uk-UA" dirty="0" err="1" smtClean="0"/>
              <a:t>смт</a:t>
            </a:r>
            <a:r>
              <a:rPr lang="uk-UA" dirty="0" smtClean="0"/>
              <a:t> Озерне (військовий аеродром «Озерне», Музей бойової слави у ГБО) – с. Скоморохи (місце народження відомого бібліографа Володимира </a:t>
            </a:r>
            <a:r>
              <a:rPr lang="uk-UA" dirty="0" err="1" smtClean="0"/>
              <a:t>Боцяновського</a:t>
            </a:r>
            <a:r>
              <a:rPr lang="uk-UA" dirty="0" smtClean="0"/>
              <a:t>, дитячі роки провели діти відомого метеоролога Михайла </a:t>
            </a:r>
            <a:r>
              <a:rPr lang="uk-UA" dirty="0" err="1" smtClean="0"/>
              <a:t>Кудрицького</a:t>
            </a:r>
            <a:r>
              <a:rPr lang="uk-UA" dirty="0" smtClean="0"/>
              <a:t>, власність кляштору Босих кармелітів, козацькі кам’яні хрести, джерело святого Миколая, новозбудований храм святих Мефодія і Кирила з чудотворною копією ікони Божої Матері </a:t>
            </a:r>
            <a:r>
              <a:rPr lang="uk-UA" dirty="0" err="1" smtClean="0"/>
              <a:t>Подольською</a:t>
            </a:r>
            <a:r>
              <a:rPr lang="uk-UA" dirty="0" smtClean="0"/>
              <a:t>, квітучі береги річки </a:t>
            </a:r>
            <a:r>
              <a:rPr lang="uk-UA" dirty="0" err="1" smtClean="0"/>
              <a:t>Гуйва</a:t>
            </a:r>
            <a:r>
              <a:rPr lang="uk-UA" dirty="0" smtClean="0"/>
              <a:t>) – с. Піски (дерев’яний 100-річний храм святого Георгія </a:t>
            </a:r>
            <a:r>
              <a:rPr lang="uk-UA" dirty="0" err="1" smtClean="0"/>
              <a:t>Победоносця</a:t>
            </a:r>
            <a:r>
              <a:rPr lang="uk-UA" dirty="0" smtClean="0"/>
              <a:t>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ГДО ПРОЕКТ\КАРТА проек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13399" y="1335506"/>
            <a:ext cx="3653830" cy="48878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564334" y="6006952"/>
            <a:ext cx="988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>
                <a:hlinkClick r:id="rId4"/>
              </a:rPr>
              <a:t>Додаткові посилання</a:t>
            </a:r>
            <a:r>
              <a:rPr lang="en-US" u="sng" dirty="0" smtClean="0">
                <a:hlinkClick r:id="rId4"/>
              </a:rPr>
              <a:t>:</a:t>
            </a:r>
            <a:r>
              <a:rPr lang="en-US" u="sng" dirty="0" smtClean="0"/>
              <a:t> </a:t>
            </a:r>
            <a:r>
              <a:rPr lang="uk-UA" u="sng" dirty="0" smtClean="0">
                <a:hlinkClick r:id="rId5"/>
              </a:rPr>
              <a:t>https://youtu.be/ahRGAbWjaFU</a:t>
            </a:r>
            <a:endParaRPr lang="en-US" u="sng" dirty="0" smtClean="0"/>
          </a:p>
          <a:p>
            <a:r>
              <a:rPr lang="uk-UA" u="sng" dirty="0" smtClean="0">
                <a:hlinkClick r:id="rId4"/>
              </a:rPr>
              <a:t>https://youtu.be/e7TNgdJ4pqw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540952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</TotalTime>
  <Words>112</Words>
  <Application>Microsoft Office PowerPoint</Application>
  <PresentationFormat>Произвольный</PresentationFormat>
  <Paragraphs>36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SOS - ІСТОРИЧНА ПАМ'ЯТКА</vt:lpstr>
      <vt:lpstr>Учасники проекту з начальником ГБО Рубаном Д.В. </vt:lpstr>
      <vt:lpstr>Презентация PowerPoint</vt:lpstr>
      <vt:lpstr>Будинок офіцерів, побудований у 1936 р. архітектором  Й. Каракісом у часи німецької окупації </vt:lpstr>
      <vt:lpstr>І</vt:lpstr>
      <vt:lpstr>    Опитування жителів містечка Озерне щодо             покращення стану ГБО</vt:lpstr>
      <vt:lpstr>Як результат проведеної нами роботи ми розробили туристичний маршрут рідним краєм, однією з зупинок якого є Гарнізонний Будинок офіцерів смт Озерного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Озерненська гімназія</dc:creator>
  <cp:lastModifiedBy>user</cp:lastModifiedBy>
  <cp:revision>37</cp:revision>
  <dcterms:created xsi:type="dcterms:W3CDTF">2013-07-31T16:30:56Z</dcterms:created>
  <dcterms:modified xsi:type="dcterms:W3CDTF">2016-05-06T23:14:51Z</dcterms:modified>
</cp:coreProperties>
</file>