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0" r:id="rId4"/>
    <p:sldId id="262" r:id="rId5"/>
    <p:sldId id="259" r:id="rId6"/>
    <p:sldId id="257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992469972472194"/>
          <c:y val="5.4207620721880651E-2"/>
          <c:w val="0.6450242782152239"/>
          <c:h val="0.896198080708661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Столбец3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100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8187648"/>
        <c:axId val="48197632"/>
      </c:barChart>
      <c:catAx>
        <c:axId val="481876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8197632"/>
        <c:crosses val="autoZero"/>
        <c:auto val="1"/>
        <c:lblAlgn val="ctr"/>
        <c:lblOffset val="100"/>
        <c:noMultiLvlLbl val="0"/>
      </c:catAx>
      <c:valAx>
        <c:axId val="481976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81876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DB2F-7F9D-4C20-A70B-4E25769ED2AD}" type="datetimeFigureOut">
              <a:rPr lang="ru-RU" smtClean="0"/>
              <a:pPr/>
              <a:t>10.05.2016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4261-60F6-4B48-B176-0250C824E6A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DB2F-7F9D-4C20-A70B-4E25769ED2AD}" type="datetimeFigureOut">
              <a:rPr lang="ru-RU" smtClean="0"/>
              <a:pPr/>
              <a:t>10.05.2016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4261-60F6-4B48-B176-0250C824E6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DB2F-7F9D-4C20-A70B-4E25769ED2AD}" type="datetimeFigureOut">
              <a:rPr lang="ru-RU" smtClean="0"/>
              <a:pPr/>
              <a:t>10.05.2016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4261-60F6-4B48-B176-0250C824E6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DB2F-7F9D-4C20-A70B-4E25769ED2AD}" type="datetimeFigureOut">
              <a:rPr lang="ru-RU" smtClean="0"/>
              <a:pPr/>
              <a:t>10.05.2016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4261-60F6-4B48-B176-0250C824E6A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DB2F-7F9D-4C20-A70B-4E25769ED2AD}" type="datetimeFigureOut">
              <a:rPr lang="ru-RU" smtClean="0"/>
              <a:pPr/>
              <a:t>10.05.2016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4261-60F6-4B48-B176-0250C824E6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DB2F-7F9D-4C20-A70B-4E25769ED2AD}" type="datetimeFigureOut">
              <a:rPr lang="ru-RU" smtClean="0"/>
              <a:pPr/>
              <a:t>10.05.2016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4261-60F6-4B48-B176-0250C824E6A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DB2F-7F9D-4C20-A70B-4E25769ED2AD}" type="datetimeFigureOut">
              <a:rPr lang="ru-RU" smtClean="0"/>
              <a:pPr/>
              <a:t>10.05.2016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4261-60F6-4B48-B176-0250C824E6A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DB2F-7F9D-4C20-A70B-4E25769ED2AD}" type="datetimeFigureOut">
              <a:rPr lang="ru-RU" smtClean="0"/>
              <a:pPr/>
              <a:t>10.05.2016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4261-60F6-4B48-B176-0250C824E6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DB2F-7F9D-4C20-A70B-4E25769ED2AD}" type="datetimeFigureOut">
              <a:rPr lang="ru-RU" smtClean="0"/>
              <a:pPr/>
              <a:t>10.05.2016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4261-60F6-4B48-B176-0250C824E6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DB2F-7F9D-4C20-A70B-4E25769ED2AD}" type="datetimeFigureOut">
              <a:rPr lang="ru-RU" smtClean="0"/>
              <a:pPr/>
              <a:t>10.05.2016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4261-60F6-4B48-B176-0250C824E6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DB2F-7F9D-4C20-A70B-4E25769ED2AD}" type="datetimeFigureOut">
              <a:rPr lang="ru-RU" smtClean="0"/>
              <a:pPr/>
              <a:t>10.05.2016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4261-60F6-4B48-B176-0250C824E6A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0D9DB2F-7F9D-4C20-A70B-4E25769ED2AD}" type="datetimeFigureOut">
              <a:rPr lang="ru-RU" smtClean="0"/>
              <a:pPr/>
              <a:t>10.05.2016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E244261-60F6-4B48-B176-0250C824E6A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1680" y="2780928"/>
            <a:ext cx="5904656" cy="1584176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uk-UA" sz="2000" dirty="0" smtClean="0"/>
              <a:t>Робота 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uk-UA" sz="2000" dirty="0" smtClean="0"/>
              <a:t>учениць 11-А класу 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uk-UA" sz="2000" dirty="0" smtClean="0"/>
              <a:t>Юрченко Вікторії, Олійниченко Марини,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uk-UA" sz="2000" dirty="0" err="1" smtClean="0"/>
              <a:t>Калтаєвої</a:t>
            </a:r>
            <a:r>
              <a:rPr lang="uk-UA" sz="2000" dirty="0" smtClean="0"/>
              <a:t> Анастасії 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uk-UA" sz="2000" dirty="0" smtClean="0"/>
              <a:t>НВК: СЗШ І – ІІІ ст. – ліцею 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uk-UA" sz="2000" dirty="0" smtClean="0"/>
              <a:t>м. Гайсин </a:t>
            </a:r>
            <a:endParaRPr lang="ru-RU" sz="20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332656"/>
            <a:ext cx="6408712" cy="1470025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en-US" sz="26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SOS – </a:t>
            </a:r>
            <a:r>
              <a:rPr lang="uk-UA" sz="26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історична пам’ятка</a:t>
            </a:r>
            <a:br>
              <a:rPr lang="uk-UA" sz="26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uk-UA" sz="2600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досліджуємо і зберігаємо разом </a:t>
            </a:r>
            <a:r>
              <a:rPr lang="uk-UA" sz="2800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uk-UA" sz="2800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3000" i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"</a:t>
            </a:r>
            <a:r>
              <a:rPr lang="ru-RU" sz="3000" i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Музична</a:t>
            </a:r>
            <a:r>
              <a:rPr lang="ru-RU" sz="3000" i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школа – </a:t>
            </a:r>
            <a:r>
              <a:rPr lang="ru-RU" sz="3000" i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гордість</a:t>
            </a:r>
            <a:r>
              <a:rPr lang="ru-RU" sz="3000" i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000" i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міста</a:t>
            </a:r>
            <a:r>
              <a:rPr lang="ru-RU" sz="3000" i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! </a:t>
            </a:r>
            <a:r>
              <a:rPr lang="ru-RU" sz="3000" i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Її</a:t>
            </a:r>
            <a:r>
              <a:rPr lang="ru-RU" sz="3000" i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000" i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майбутнє</a:t>
            </a:r>
            <a:r>
              <a:rPr lang="ru-RU" sz="3000" i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у наших руках!»</a:t>
            </a:r>
            <a:endParaRPr lang="ru-RU" sz="3000" i="1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-31259" y="0"/>
            <a:ext cx="1722939" cy="6830624"/>
            <a:chOff x="-31259" y="0"/>
            <a:chExt cx="1722939" cy="6830624"/>
          </a:xfrm>
        </p:grpSpPr>
        <p:pic>
          <p:nvPicPr>
            <p:cNvPr id="1026" name="Picture 2" descr="C:\Users\ТОЛЯ\Desktop\5555555555\stock-vector-vector-illustration-of-ukrainian-national-pattern-ornament-eps-105031679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46" b="8855"/>
            <a:stretch/>
          </p:blipFill>
          <p:spPr bwMode="auto">
            <a:xfrm rot="5400000">
              <a:off x="-308225" y="276968"/>
              <a:ext cx="2276874" cy="17229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" descr="C:\Users\ТОЛЯ\Desktop\5555555555\stock-vector-vector-illustration-of-ukrainian-national-pattern-ornament-eps-105031679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46" b="8855"/>
            <a:stretch/>
          </p:blipFill>
          <p:spPr bwMode="auto">
            <a:xfrm rot="5400000">
              <a:off x="-308226" y="2553843"/>
              <a:ext cx="2276874" cy="17229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" descr="C:\Users\ТОЛЯ\Desktop\5555555555\stock-vector-vector-illustration-of-ukrainian-national-pattern-ornament-eps-105031679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46" b="8855"/>
            <a:stretch/>
          </p:blipFill>
          <p:spPr bwMode="auto">
            <a:xfrm rot="5400000">
              <a:off x="-308227" y="4830718"/>
              <a:ext cx="2276874" cy="17229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7" name="Группа 26"/>
          <p:cNvGrpSpPr/>
          <p:nvPr/>
        </p:nvGrpSpPr>
        <p:grpSpPr>
          <a:xfrm>
            <a:off x="7421061" y="27376"/>
            <a:ext cx="1722939" cy="6830624"/>
            <a:chOff x="-31259" y="0"/>
            <a:chExt cx="1722939" cy="6830624"/>
          </a:xfrm>
        </p:grpSpPr>
        <p:pic>
          <p:nvPicPr>
            <p:cNvPr id="28" name="Picture 2" descr="C:\Users\ТОЛЯ\Desktop\5555555555\stock-vector-vector-illustration-of-ukrainian-national-pattern-ornament-eps-105031679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46" b="8855"/>
            <a:stretch/>
          </p:blipFill>
          <p:spPr bwMode="auto">
            <a:xfrm rot="5400000">
              <a:off x="-308225" y="276968"/>
              <a:ext cx="2276874" cy="17229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2" descr="C:\Users\ТОЛЯ\Desktop\5555555555\stock-vector-vector-illustration-of-ukrainian-national-pattern-ornament-eps-105031679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46" b="8855"/>
            <a:stretch/>
          </p:blipFill>
          <p:spPr bwMode="auto">
            <a:xfrm rot="5400000">
              <a:off x="-308226" y="2553843"/>
              <a:ext cx="2276874" cy="17229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2" descr="C:\Users\ТОЛЯ\Desktop\5555555555\stock-vector-vector-illustration-of-ukrainian-national-pattern-ornament-eps-105031679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46" b="8855"/>
            <a:stretch/>
          </p:blipFill>
          <p:spPr bwMode="auto">
            <a:xfrm rot="5400000">
              <a:off x="-308227" y="4830718"/>
              <a:ext cx="2276874" cy="17229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1" name="Picture 2" descr="C:\Users\ТОЛЯ\Desktop\5555555555\ukraine-mai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046" y="4420392"/>
            <a:ext cx="3603986" cy="2437608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C:\Users\ТОЛЯ\Desktop\5555555555\ukraine-mai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283968" y="4393016"/>
            <a:ext cx="3596814" cy="2437608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043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0" y="3358730"/>
            <a:ext cx="720080" cy="3499270"/>
            <a:chOff x="-31259" y="0"/>
            <a:chExt cx="1722939" cy="6830624"/>
          </a:xfrm>
        </p:grpSpPr>
        <p:pic>
          <p:nvPicPr>
            <p:cNvPr id="5" name="Picture 2" descr="C:\Users\ТОЛЯ\Desktop\5555555555\stock-vector-vector-illustration-of-ukrainian-national-pattern-ornament-eps-105031679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46" b="8855"/>
            <a:stretch/>
          </p:blipFill>
          <p:spPr bwMode="auto">
            <a:xfrm rot="5400000">
              <a:off x="-308225" y="276968"/>
              <a:ext cx="2276874" cy="17229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C:\Users\ТОЛЯ\Desktop\5555555555\stock-vector-vector-illustration-of-ukrainian-national-pattern-ornament-eps-105031679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46" b="8855"/>
            <a:stretch/>
          </p:blipFill>
          <p:spPr bwMode="auto">
            <a:xfrm rot="5400000">
              <a:off x="-308226" y="2553843"/>
              <a:ext cx="2276874" cy="17229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C:\Users\ТОЛЯ\Desktop\5555555555\stock-vector-vector-illustration-of-ukrainian-national-pattern-ornament-eps-105031679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46" b="8855"/>
            <a:stretch/>
          </p:blipFill>
          <p:spPr bwMode="auto">
            <a:xfrm rot="5400000">
              <a:off x="-308227" y="4830718"/>
              <a:ext cx="2276874" cy="17229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Группа 7"/>
          <p:cNvGrpSpPr/>
          <p:nvPr/>
        </p:nvGrpSpPr>
        <p:grpSpPr>
          <a:xfrm>
            <a:off x="0" y="0"/>
            <a:ext cx="720080" cy="3499270"/>
            <a:chOff x="-31259" y="0"/>
            <a:chExt cx="1722939" cy="6830624"/>
          </a:xfrm>
        </p:grpSpPr>
        <p:pic>
          <p:nvPicPr>
            <p:cNvPr id="9" name="Picture 2" descr="C:\Users\ТОЛЯ\Desktop\5555555555\stock-vector-vector-illustration-of-ukrainian-national-pattern-ornament-eps-105031679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46" b="8855"/>
            <a:stretch/>
          </p:blipFill>
          <p:spPr bwMode="auto">
            <a:xfrm rot="5400000">
              <a:off x="-308225" y="276968"/>
              <a:ext cx="2276874" cy="17229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C:\Users\ТОЛЯ\Desktop\5555555555\stock-vector-vector-illustration-of-ukrainian-national-pattern-ornament-eps-105031679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46" b="8855"/>
            <a:stretch/>
          </p:blipFill>
          <p:spPr bwMode="auto">
            <a:xfrm rot="5400000">
              <a:off x="-308226" y="2553843"/>
              <a:ext cx="2276874" cy="17229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C:\Users\ТОЛЯ\Desktop\5555555555\stock-vector-vector-illustration-of-ukrainian-national-pattern-ornament-eps-105031679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46" b="8855"/>
            <a:stretch/>
          </p:blipFill>
          <p:spPr bwMode="auto">
            <a:xfrm rot="5400000">
              <a:off x="-308227" y="4830718"/>
              <a:ext cx="2276874" cy="17229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2" name="Picture 2" descr="C:\Users\ТОЛЯ\Desktop\5555555555\ukraine-mai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60648"/>
            <a:ext cx="2605915" cy="2611128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F:\1(42).jpg"/>
          <p:cNvPicPr>
            <a:picLocks noChangeAspect="1" noChangeArrowheads="1"/>
          </p:cNvPicPr>
          <p:nvPr/>
        </p:nvPicPr>
        <p:blipFill>
          <a:blip r:embed="rId4" cstate="print"/>
          <a:srcRect r="20000"/>
          <a:stretch>
            <a:fillRect/>
          </a:stretch>
        </p:blipFill>
        <p:spPr bwMode="auto">
          <a:xfrm>
            <a:off x="899592" y="764704"/>
            <a:ext cx="3672408" cy="3402378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323528" y="188640"/>
            <a:ext cx="4464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Оголошення акції </a:t>
            </a:r>
            <a:endParaRPr lang="ru-RU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 l="25096" t="3125" r="12920" b="6688"/>
          <a:stretch>
            <a:fillRect/>
          </a:stretch>
        </p:blipFill>
        <p:spPr bwMode="auto">
          <a:xfrm>
            <a:off x="4788024" y="2852936"/>
            <a:ext cx="4049186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683568" y="4293096"/>
            <a:ext cx="4572000" cy="240065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000" dirty="0" smtClean="0"/>
              <a:t>На </a:t>
            </a:r>
            <a:r>
              <a:rPr lang="ru-RU" sz="3000" dirty="0" err="1" smtClean="0"/>
              <a:t>підтримку</a:t>
            </a:r>
            <a:r>
              <a:rPr lang="ru-RU" sz="3000" dirty="0" smtClean="0"/>
              <a:t> та </a:t>
            </a:r>
            <a:r>
              <a:rPr lang="ru-RU" sz="3000" dirty="0" err="1" smtClean="0"/>
              <a:t>збереження</a:t>
            </a:r>
            <a:r>
              <a:rPr lang="ru-RU" sz="3000" dirty="0" smtClean="0"/>
              <a:t> </a:t>
            </a:r>
            <a:r>
              <a:rPr lang="ru-RU" sz="3000" dirty="0" err="1" smtClean="0"/>
              <a:t>пам'ятки</a:t>
            </a:r>
            <a:r>
              <a:rPr lang="ru-RU" sz="3000" dirty="0" smtClean="0"/>
              <a:t> </a:t>
            </a:r>
            <a:r>
              <a:rPr lang="ru-RU" sz="3000" dirty="0" err="1" smtClean="0"/>
              <a:t>архітектури</a:t>
            </a:r>
            <a:r>
              <a:rPr lang="ru-RU" sz="3000" dirty="0" smtClean="0"/>
              <a:t> створена </a:t>
            </a:r>
            <a:r>
              <a:rPr lang="ru-RU" sz="3000" dirty="0" err="1" smtClean="0"/>
              <a:t>група</a:t>
            </a:r>
            <a:r>
              <a:rPr lang="ru-RU" sz="3000" dirty="0" smtClean="0"/>
              <a:t> у </a:t>
            </a:r>
            <a:r>
              <a:rPr lang="ru-RU" sz="3000" dirty="0" err="1" smtClean="0"/>
              <a:t>соціальній</a:t>
            </a:r>
            <a:r>
              <a:rPr lang="ru-RU" sz="3000" dirty="0" smtClean="0"/>
              <a:t> </a:t>
            </a:r>
            <a:r>
              <a:rPr lang="ru-RU" sz="3000" dirty="0" err="1" smtClean="0"/>
              <a:t>мережі</a:t>
            </a:r>
            <a:r>
              <a:rPr lang="ru-RU" sz="3000" dirty="0" smtClean="0"/>
              <a:t> ВК</a:t>
            </a:r>
            <a:endParaRPr lang="ru-RU" sz="30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352304" y="6165304"/>
            <a:ext cx="4791696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dirty="0" smtClean="0">
                <a:solidFill>
                  <a:schemeClr val="accent6">
                    <a:lumMod val="50000"/>
                  </a:schemeClr>
                </a:solidFill>
              </a:rPr>
              <a:t>https://vk.com/club117925976</a:t>
            </a:r>
            <a:r>
              <a:rPr lang="uk-UA" sz="25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ru-RU" sz="25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0" y="3358730"/>
            <a:ext cx="720080" cy="3499270"/>
            <a:chOff x="-31259" y="0"/>
            <a:chExt cx="1722939" cy="6830624"/>
          </a:xfrm>
        </p:grpSpPr>
        <p:pic>
          <p:nvPicPr>
            <p:cNvPr id="5" name="Picture 2" descr="C:\Users\ТОЛЯ\Desktop\5555555555\stock-vector-vector-illustration-of-ukrainian-national-pattern-ornament-eps-105031679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46" b="8855"/>
            <a:stretch/>
          </p:blipFill>
          <p:spPr bwMode="auto">
            <a:xfrm rot="5400000">
              <a:off x="-308225" y="276968"/>
              <a:ext cx="2276874" cy="17229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C:\Users\ТОЛЯ\Desktop\5555555555\stock-vector-vector-illustration-of-ukrainian-national-pattern-ornament-eps-105031679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46" b="8855"/>
            <a:stretch/>
          </p:blipFill>
          <p:spPr bwMode="auto">
            <a:xfrm rot="5400000">
              <a:off x="-308226" y="2553843"/>
              <a:ext cx="2276874" cy="17229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C:\Users\ТОЛЯ\Desktop\5555555555\stock-vector-vector-illustration-of-ukrainian-national-pattern-ornament-eps-105031679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46" b="8855"/>
            <a:stretch/>
          </p:blipFill>
          <p:spPr bwMode="auto">
            <a:xfrm rot="5400000">
              <a:off x="-308227" y="4830718"/>
              <a:ext cx="2276874" cy="17229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Группа 7"/>
          <p:cNvGrpSpPr/>
          <p:nvPr/>
        </p:nvGrpSpPr>
        <p:grpSpPr>
          <a:xfrm>
            <a:off x="0" y="0"/>
            <a:ext cx="720080" cy="3499270"/>
            <a:chOff x="-31259" y="0"/>
            <a:chExt cx="1722939" cy="6830624"/>
          </a:xfrm>
        </p:grpSpPr>
        <p:pic>
          <p:nvPicPr>
            <p:cNvPr id="9" name="Picture 2" descr="C:\Users\ТОЛЯ\Desktop\5555555555\stock-vector-vector-illustration-of-ukrainian-national-pattern-ornament-eps-105031679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46" b="8855"/>
            <a:stretch/>
          </p:blipFill>
          <p:spPr bwMode="auto">
            <a:xfrm rot="5400000">
              <a:off x="-308225" y="276968"/>
              <a:ext cx="2276874" cy="17229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C:\Users\ТОЛЯ\Desktop\5555555555\stock-vector-vector-illustration-of-ukrainian-national-pattern-ornament-eps-105031679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46" b="8855"/>
            <a:stretch/>
          </p:blipFill>
          <p:spPr bwMode="auto">
            <a:xfrm rot="5400000">
              <a:off x="-308226" y="2553843"/>
              <a:ext cx="2276874" cy="17229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C:\Users\ТОЛЯ\Desktop\5555555555\stock-vector-vector-illustration-of-ukrainian-national-pattern-ornament-eps-105031679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46" b="8855"/>
            <a:stretch/>
          </p:blipFill>
          <p:spPr bwMode="auto">
            <a:xfrm rot="5400000">
              <a:off x="-308227" y="4830718"/>
              <a:ext cx="2276874" cy="17229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074" name="Picture 2" descr="F:\DSCN42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23530" y="892694"/>
            <a:ext cx="5057582" cy="3793491"/>
          </a:xfrm>
          <a:prstGeom prst="rect">
            <a:avLst/>
          </a:prstGeom>
          <a:noFill/>
        </p:spPr>
      </p:pic>
      <p:pic>
        <p:nvPicPr>
          <p:cNvPr id="3075" name="Picture 3" descr="F:\p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16098" y="2852936"/>
            <a:ext cx="5627902" cy="3816423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4572000" y="476672"/>
            <a:ext cx="457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/>
              <a:t>"</a:t>
            </a:r>
            <a:r>
              <a:rPr lang="ru-RU" sz="3000" b="1" dirty="0" err="1" smtClean="0"/>
              <a:t>Музична</a:t>
            </a:r>
            <a:r>
              <a:rPr lang="ru-RU" sz="3000" b="1" dirty="0" smtClean="0"/>
              <a:t> школа« -</a:t>
            </a:r>
            <a:endParaRPr lang="ru-RU" sz="3000" dirty="0" smtClean="0"/>
          </a:p>
          <a:p>
            <a:pPr algn="ctr"/>
            <a:r>
              <a:rPr lang="uk-UA" sz="3000" dirty="0" smtClean="0"/>
              <a:t>архітектурна  пам’ятка нашого міста.</a:t>
            </a:r>
          </a:p>
          <a:p>
            <a:pPr algn="ctr"/>
            <a:r>
              <a:rPr lang="uk-UA" sz="3000" dirty="0" smtClean="0"/>
              <a:t>Історичне дослідження.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691680" y="4869160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2016р</a:t>
            </a:r>
            <a:endParaRPr lang="ru-RU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5940152" y="6093296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1904р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0" y="3358730"/>
            <a:ext cx="720080" cy="3499270"/>
            <a:chOff x="-31259" y="0"/>
            <a:chExt cx="1722939" cy="6830624"/>
          </a:xfrm>
        </p:grpSpPr>
        <p:pic>
          <p:nvPicPr>
            <p:cNvPr id="5" name="Picture 2" descr="C:\Users\ТОЛЯ\Desktop\5555555555\stock-vector-vector-illustration-of-ukrainian-national-pattern-ornament-eps-105031679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46" b="8855"/>
            <a:stretch/>
          </p:blipFill>
          <p:spPr bwMode="auto">
            <a:xfrm rot="5400000">
              <a:off x="-308225" y="276968"/>
              <a:ext cx="2276874" cy="17229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C:\Users\ТОЛЯ\Desktop\5555555555\stock-vector-vector-illustration-of-ukrainian-national-pattern-ornament-eps-105031679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46" b="8855"/>
            <a:stretch/>
          </p:blipFill>
          <p:spPr bwMode="auto">
            <a:xfrm rot="5400000">
              <a:off x="-308226" y="2553843"/>
              <a:ext cx="2276874" cy="17229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C:\Users\ТОЛЯ\Desktop\5555555555\stock-vector-vector-illustration-of-ukrainian-national-pattern-ornament-eps-105031679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46" b="8855"/>
            <a:stretch/>
          </p:blipFill>
          <p:spPr bwMode="auto">
            <a:xfrm rot="5400000">
              <a:off x="-308227" y="4830718"/>
              <a:ext cx="2276874" cy="17229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Группа 7"/>
          <p:cNvGrpSpPr/>
          <p:nvPr/>
        </p:nvGrpSpPr>
        <p:grpSpPr>
          <a:xfrm>
            <a:off x="0" y="0"/>
            <a:ext cx="720080" cy="3499270"/>
            <a:chOff x="-31259" y="0"/>
            <a:chExt cx="1722939" cy="6830624"/>
          </a:xfrm>
        </p:grpSpPr>
        <p:pic>
          <p:nvPicPr>
            <p:cNvPr id="9" name="Picture 2" descr="C:\Users\ТОЛЯ\Desktop\5555555555\stock-vector-vector-illustration-of-ukrainian-national-pattern-ornament-eps-105031679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46" b="8855"/>
            <a:stretch/>
          </p:blipFill>
          <p:spPr bwMode="auto">
            <a:xfrm rot="5400000">
              <a:off x="-308225" y="276968"/>
              <a:ext cx="2276874" cy="17229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C:\Users\ТОЛЯ\Desktop\5555555555\stock-vector-vector-illustration-of-ukrainian-national-pattern-ornament-eps-105031679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46" b="8855"/>
            <a:stretch/>
          </p:blipFill>
          <p:spPr bwMode="auto">
            <a:xfrm rot="5400000">
              <a:off x="-308226" y="2553843"/>
              <a:ext cx="2276874" cy="17229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C:\Users\ТОЛЯ\Desktop\5555555555\stock-vector-vector-illustration-of-ukrainian-national-pattern-ornament-eps-105031679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46" b="8855"/>
            <a:stretch/>
          </p:blipFill>
          <p:spPr bwMode="auto">
            <a:xfrm rot="5400000">
              <a:off x="-308227" y="4830718"/>
              <a:ext cx="2276874" cy="17229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2" name="Picture 2" descr="C:\Users\ТОЛЯ\Desktop\5555555555\ukraine-mai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60648"/>
            <a:ext cx="2605915" cy="2611128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F:\DSCN4295.JPG"/>
          <p:cNvPicPr>
            <a:picLocks noChangeAspect="1" noChangeArrowheads="1"/>
          </p:cNvPicPr>
          <p:nvPr/>
        </p:nvPicPr>
        <p:blipFill>
          <a:blip r:embed="rId4" cstate="print"/>
          <a:srcRect b="19702"/>
          <a:stretch>
            <a:fillRect/>
          </a:stretch>
        </p:blipFill>
        <p:spPr bwMode="auto">
          <a:xfrm>
            <a:off x="899592" y="764704"/>
            <a:ext cx="4824536" cy="290573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0" y="188640"/>
            <a:ext cx="7092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 smtClean="0"/>
              <a:t>Вивчення історії у бібліотеці, </a:t>
            </a:r>
            <a:endParaRPr lang="ru-RU" sz="3200" dirty="0"/>
          </a:p>
        </p:txBody>
      </p:sp>
      <p:pic>
        <p:nvPicPr>
          <p:cNvPr id="13" name="Picture 2" descr="F:\DSCN426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3789040"/>
            <a:ext cx="3840419" cy="2880546"/>
          </a:xfrm>
          <a:prstGeom prst="rect">
            <a:avLst/>
          </a:prstGeom>
          <a:noFill/>
        </p:spPr>
      </p:pic>
      <p:pic>
        <p:nvPicPr>
          <p:cNvPr id="15" name="Picture 4" descr="F:\DSCN425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8064" y="3789040"/>
            <a:ext cx="3851919" cy="2889171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5926399" y="2708920"/>
            <a:ext cx="2922596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3200" dirty="0" smtClean="0"/>
              <a:t>краєзнавчому </a:t>
            </a:r>
          </a:p>
          <a:p>
            <a:pPr algn="ctr"/>
            <a:r>
              <a:rPr lang="uk-UA" sz="3200" dirty="0" smtClean="0"/>
              <a:t>музеї 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0" y="1738"/>
            <a:ext cx="720080" cy="3499270"/>
            <a:chOff x="-31259" y="0"/>
            <a:chExt cx="1722939" cy="6830624"/>
          </a:xfrm>
        </p:grpSpPr>
        <p:pic>
          <p:nvPicPr>
            <p:cNvPr id="5" name="Picture 2" descr="C:\Users\ТОЛЯ\Desktop\5555555555\stock-vector-vector-illustration-of-ukrainian-national-pattern-ornament-eps-105031679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46" b="8855"/>
            <a:stretch/>
          </p:blipFill>
          <p:spPr bwMode="auto">
            <a:xfrm rot="5400000">
              <a:off x="-308225" y="276968"/>
              <a:ext cx="2276874" cy="17229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C:\Users\ТОЛЯ\Desktop\5555555555\stock-vector-vector-illustration-of-ukrainian-national-pattern-ornament-eps-105031679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46" b="8855"/>
            <a:stretch/>
          </p:blipFill>
          <p:spPr bwMode="auto">
            <a:xfrm rot="5400000">
              <a:off x="-308226" y="2553843"/>
              <a:ext cx="2276874" cy="17229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C:\Users\ТОЛЯ\Desktop\5555555555\stock-vector-vector-illustration-of-ukrainian-national-pattern-ornament-eps-105031679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46" b="8855"/>
            <a:stretch/>
          </p:blipFill>
          <p:spPr bwMode="auto">
            <a:xfrm rot="5400000">
              <a:off x="-308227" y="4830718"/>
              <a:ext cx="2276874" cy="17229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Группа 7"/>
          <p:cNvGrpSpPr/>
          <p:nvPr/>
        </p:nvGrpSpPr>
        <p:grpSpPr>
          <a:xfrm>
            <a:off x="0" y="3358730"/>
            <a:ext cx="720080" cy="3499270"/>
            <a:chOff x="-31259" y="0"/>
            <a:chExt cx="1722939" cy="6830624"/>
          </a:xfrm>
        </p:grpSpPr>
        <p:pic>
          <p:nvPicPr>
            <p:cNvPr id="9" name="Picture 2" descr="C:\Users\ТОЛЯ\Desktop\5555555555\stock-vector-vector-illustration-of-ukrainian-national-pattern-ornament-eps-105031679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46" b="8855"/>
            <a:stretch/>
          </p:blipFill>
          <p:spPr bwMode="auto">
            <a:xfrm rot="5400000">
              <a:off x="-308225" y="276968"/>
              <a:ext cx="2276874" cy="17229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C:\Users\ТОЛЯ\Desktop\5555555555\stock-vector-vector-illustration-of-ukrainian-national-pattern-ornament-eps-105031679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46" b="8855"/>
            <a:stretch/>
          </p:blipFill>
          <p:spPr bwMode="auto">
            <a:xfrm rot="5400000">
              <a:off x="-308226" y="2553843"/>
              <a:ext cx="2276874" cy="17229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C:\Users\ТОЛЯ\Desktop\5555555555\stock-vector-vector-illustration-of-ukrainian-national-pattern-ornament-eps-105031679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46" b="8855"/>
            <a:stretch/>
          </p:blipFill>
          <p:spPr bwMode="auto">
            <a:xfrm rot="5400000">
              <a:off x="-308227" y="4830718"/>
              <a:ext cx="2276874" cy="17229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147" name="Picture 3" descr="D:\дослідження\istorray_clip_image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5" y="3868336"/>
            <a:ext cx="3888432" cy="2873032"/>
          </a:xfrm>
          <a:prstGeom prst="rect">
            <a:avLst/>
          </a:prstGeom>
          <a:noFill/>
        </p:spPr>
      </p:pic>
      <p:pic>
        <p:nvPicPr>
          <p:cNvPr id="6148" name="Picture 4" descr="D:\музика\dsc_86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3789040"/>
            <a:ext cx="3960440" cy="2643828"/>
          </a:xfrm>
          <a:prstGeom prst="rect">
            <a:avLst/>
          </a:prstGeom>
          <a:noFill/>
        </p:spPr>
      </p:pic>
      <p:graphicFrame>
        <p:nvGraphicFramePr>
          <p:cNvPr id="22" name="Диаграмма 21"/>
          <p:cNvGraphicFramePr/>
          <p:nvPr/>
        </p:nvGraphicFramePr>
        <p:xfrm>
          <a:off x="755576" y="548680"/>
          <a:ext cx="3960440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4572000" y="620688"/>
            <a:ext cx="4572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500" dirty="0" smtClean="0"/>
              <a:t>Опитування мешканців міста виявило:</a:t>
            </a:r>
          </a:p>
          <a:p>
            <a:pPr>
              <a:buFontTx/>
              <a:buChar char="-"/>
            </a:pPr>
            <a:r>
              <a:rPr lang="uk-UA" sz="2500" dirty="0" smtClean="0"/>
              <a:t>96% жителів міста знають сучасне призначення будівлі </a:t>
            </a:r>
          </a:p>
          <a:p>
            <a:pPr>
              <a:buFontTx/>
              <a:buChar char="-"/>
            </a:pPr>
            <a:r>
              <a:rPr lang="uk-UA" sz="2500" dirty="0" smtClean="0"/>
              <a:t> 100% опитаних позитивно ставляться до її збереження </a:t>
            </a:r>
          </a:p>
          <a:p>
            <a:pPr>
              <a:buFontTx/>
              <a:buChar char="-"/>
            </a:pPr>
            <a:r>
              <a:rPr lang="uk-UA" sz="2500" dirty="0" smtClean="0"/>
              <a:t> тільки 25% знають минуле архітектурної пам‘ятки </a:t>
            </a:r>
            <a:endParaRPr lang="ru-RU" sz="2500" dirty="0"/>
          </a:p>
        </p:txBody>
      </p:sp>
      <p:sp>
        <p:nvSpPr>
          <p:cNvPr id="24" name="TextBox 23"/>
          <p:cNvSpPr txBox="1"/>
          <p:nvPr/>
        </p:nvSpPr>
        <p:spPr>
          <a:xfrm>
            <a:off x="5148064" y="6309320"/>
            <a:ext cx="3528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dirty="0" smtClean="0"/>
              <a:t>Концерт у музичній школі 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 descr="C:\Users\ТОЛЯ\Desktop\5555555555\ukraine-mai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8085" y="116632"/>
            <a:ext cx="2605915" cy="2611128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:\DSCN42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573016"/>
            <a:ext cx="4082954" cy="3062462"/>
          </a:xfrm>
          <a:prstGeom prst="rect">
            <a:avLst/>
          </a:prstGeom>
          <a:noFill/>
        </p:spPr>
      </p:pic>
      <p:grpSp>
        <p:nvGrpSpPr>
          <p:cNvPr id="14" name="Группа 13"/>
          <p:cNvGrpSpPr/>
          <p:nvPr/>
        </p:nvGrpSpPr>
        <p:grpSpPr>
          <a:xfrm>
            <a:off x="0" y="1738"/>
            <a:ext cx="720080" cy="3499270"/>
            <a:chOff x="-31259" y="0"/>
            <a:chExt cx="1722939" cy="6830624"/>
          </a:xfrm>
        </p:grpSpPr>
        <p:pic>
          <p:nvPicPr>
            <p:cNvPr id="15" name="Picture 2" descr="C:\Users\ТОЛЯ\Desktop\5555555555\stock-vector-vector-illustration-of-ukrainian-national-pattern-ornament-eps-105031679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46" b="8855"/>
            <a:stretch/>
          </p:blipFill>
          <p:spPr bwMode="auto">
            <a:xfrm rot="5400000">
              <a:off x="-308225" y="276968"/>
              <a:ext cx="2276874" cy="17229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" descr="C:\Users\ТОЛЯ\Desktop\5555555555\stock-vector-vector-illustration-of-ukrainian-national-pattern-ornament-eps-105031679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46" b="8855"/>
            <a:stretch/>
          </p:blipFill>
          <p:spPr bwMode="auto">
            <a:xfrm rot="5400000">
              <a:off x="-308226" y="2553843"/>
              <a:ext cx="2276874" cy="17229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" descr="C:\Users\ТОЛЯ\Desktop\5555555555\stock-vector-vector-illustration-of-ukrainian-national-pattern-ornament-eps-105031679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46" b="8855"/>
            <a:stretch/>
          </p:blipFill>
          <p:spPr bwMode="auto">
            <a:xfrm rot="5400000">
              <a:off x="-308227" y="4830718"/>
              <a:ext cx="2276874" cy="17229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8" name="Группа 17"/>
          <p:cNvGrpSpPr/>
          <p:nvPr/>
        </p:nvGrpSpPr>
        <p:grpSpPr>
          <a:xfrm>
            <a:off x="0" y="3501008"/>
            <a:ext cx="720080" cy="3356992"/>
            <a:chOff x="-31259" y="0"/>
            <a:chExt cx="1722939" cy="6830624"/>
          </a:xfrm>
        </p:grpSpPr>
        <p:pic>
          <p:nvPicPr>
            <p:cNvPr id="19" name="Picture 2" descr="C:\Users\ТОЛЯ\Desktop\5555555555\stock-vector-vector-illustration-of-ukrainian-national-pattern-ornament-eps-105031679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46" b="8855"/>
            <a:stretch/>
          </p:blipFill>
          <p:spPr bwMode="auto">
            <a:xfrm rot="5400000">
              <a:off x="-308225" y="276968"/>
              <a:ext cx="2276874" cy="17229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2" descr="C:\Users\ТОЛЯ\Desktop\5555555555\stock-vector-vector-illustration-of-ukrainian-national-pattern-ornament-eps-105031679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46" b="8855"/>
            <a:stretch/>
          </p:blipFill>
          <p:spPr bwMode="auto">
            <a:xfrm rot="5400000">
              <a:off x="-308226" y="2553843"/>
              <a:ext cx="2276874" cy="17229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2" descr="C:\Users\ТОЛЯ\Desktop\5555555555\stock-vector-vector-illustration-of-ukrainian-national-pattern-ornament-eps-105031679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46" b="8855"/>
            <a:stretch/>
          </p:blipFill>
          <p:spPr bwMode="auto">
            <a:xfrm rot="5400000">
              <a:off x="-308227" y="4830718"/>
              <a:ext cx="2276874" cy="17229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7" name="Picture 3" descr="F:\DSCN430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188640"/>
            <a:ext cx="3960440" cy="2970569"/>
          </a:xfrm>
          <a:prstGeom prst="rect">
            <a:avLst/>
          </a:prstGeom>
          <a:noFill/>
        </p:spPr>
      </p:pic>
      <p:pic>
        <p:nvPicPr>
          <p:cNvPr id="1026" name="Picture 2" descr="F:\2016-03-20 09.53.40.jpg"/>
          <p:cNvPicPr>
            <a:picLocks noChangeAspect="1" noChangeArrowheads="1"/>
          </p:cNvPicPr>
          <p:nvPr/>
        </p:nvPicPr>
        <p:blipFill>
          <a:blip r:embed="rId7" cstate="print"/>
          <a:srcRect t="3774"/>
          <a:stretch>
            <a:fillRect/>
          </a:stretch>
        </p:blipFill>
        <p:spPr bwMode="auto">
          <a:xfrm>
            <a:off x="4499992" y="2564904"/>
            <a:ext cx="4392488" cy="3170050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4788024" y="5842337"/>
            <a:ext cx="43559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dirty="0" smtClean="0"/>
              <a:t>Створення  тематичного буклету та поширення серед місцевих жителів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02329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 descr="C:\Users\ТОЛЯ\Desktop\5555555555\ukraine-mai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8085" y="116632"/>
            <a:ext cx="2605915" cy="2611128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Группа 13"/>
          <p:cNvGrpSpPr/>
          <p:nvPr/>
        </p:nvGrpSpPr>
        <p:grpSpPr>
          <a:xfrm>
            <a:off x="0" y="1738"/>
            <a:ext cx="720080" cy="3499270"/>
            <a:chOff x="-31259" y="0"/>
            <a:chExt cx="1722939" cy="6830624"/>
          </a:xfrm>
        </p:grpSpPr>
        <p:pic>
          <p:nvPicPr>
            <p:cNvPr id="15" name="Picture 2" descr="C:\Users\ТОЛЯ\Desktop\5555555555\stock-vector-vector-illustration-of-ukrainian-national-pattern-ornament-eps-105031679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46" b="8855"/>
            <a:stretch/>
          </p:blipFill>
          <p:spPr bwMode="auto">
            <a:xfrm rot="5400000">
              <a:off x="-308225" y="276968"/>
              <a:ext cx="2276874" cy="17229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" descr="C:\Users\ТОЛЯ\Desktop\5555555555\stock-vector-vector-illustration-of-ukrainian-national-pattern-ornament-eps-105031679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46" b="8855"/>
            <a:stretch/>
          </p:blipFill>
          <p:spPr bwMode="auto">
            <a:xfrm rot="5400000">
              <a:off x="-308226" y="2553843"/>
              <a:ext cx="2276874" cy="17229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" descr="C:\Users\ТОЛЯ\Desktop\5555555555\stock-vector-vector-illustration-of-ukrainian-national-pattern-ornament-eps-105031679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46" b="8855"/>
            <a:stretch/>
          </p:blipFill>
          <p:spPr bwMode="auto">
            <a:xfrm rot="5400000">
              <a:off x="-308227" y="4830718"/>
              <a:ext cx="2276874" cy="17229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Группа 17"/>
          <p:cNvGrpSpPr/>
          <p:nvPr/>
        </p:nvGrpSpPr>
        <p:grpSpPr>
          <a:xfrm>
            <a:off x="0" y="3501008"/>
            <a:ext cx="720080" cy="3356992"/>
            <a:chOff x="-31259" y="0"/>
            <a:chExt cx="1722939" cy="6830624"/>
          </a:xfrm>
        </p:grpSpPr>
        <p:pic>
          <p:nvPicPr>
            <p:cNvPr id="19" name="Picture 2" descr="C:\Users\ТОЛЯ\Desktop\5555555555\stock-vector-vector-illustration-of-ukrainian-national-pattern-ornament-eps-105031679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46" b="8855"/>
            <a:stretch/>
          </p:blipFill>
          <p:spPr bwMode="auto">
            <a:xfrm rot="5400000">
              <a:off x="-308225" y="276968"/>
              <a:ext cx="2276874" cy="17229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2" descr="C:\Users\ТОЛЯ\Desktop\5555555555\stock-vector-vector-illustration-of-ukrainian-national-pattern-ornament-eps-105031679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46" b="8855"/>
            <a:stretch/>
          </p:blipFill>
          <p:spPr bwMode="auto">
            <a:xfrm rot="5400000">
              <a:off x="-308226" y="2553843"/>
              <a:ext cx="2276874" cy="17229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2" descr="C:\Users\ТОЛЯ\Desktop\5555555555\stock-vector-vector-illustration-of-ukrainian-national-pattern-ornament-eps-105031679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46" b="8855"/>
            <a:stretch/>
          </p:blipFill>
          <p:spPr bwMode="auto">
            <a:xfrm rot="5400000">
              <a:off x="-308227" y="4830718"/>
              <a:ext cx="2276874" cy="17229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8" name="Прямоугольник 17"/>
          <p:cNvSpPr/>
          <p:nvPr/>
        </p:nvSpPr>
        <p:spPr>
          <a:xfrm>
            <a:off x="863080" y="2564904"/>
            <a:ext cx="828092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uk-UA" sz="2200" dirty="0" smtClean="0"/>
              <a:t>Розповсюдження інформації про акцію.</a:t>
            </a:r>
          </a:p>
          <a:p>
            <a:pPr marL="342900" indent="-342900">
              <a:buAutoNum type="arabicPeriod"/>
            </a:pPr>
            <a:r>
              <a:rPr lang="uk-UA" sz="2200" dirty="0" smtClean="0"/>
              <a:t>Створення відкритої групи у соціальній мережі.</a:t>
            </a:r>
          </a:p>
          <a:p>
            <a:pPr marL="342900" indent="-342900">
              <a:buAutoNum type="arabicPeriod"/>
            </a:pPr>
            <a:r>
              <a:rPr lang="uk-UA" sz="2200" dirty="0" smtClean="0"/>
              <a:t>Проведено історичне дослідження архітектурної </a:t>
            </a:r>
            <a:r>
              <a:rPr lang="uk-UA" sz="2200" dirty="0" err="1" smtClean="0"/>
              <a:t>пам</a:t>
            </a:r>
            <a:r>
              <a:rPr lang="en-US" sz="2200" dirty="0" smtClean="0"/>
              <a:t>’</a:t>
            </a:r>
            <a:r>
              <a:rPr lang="uk-UA" sz="2200" dirty="0" smtClean="0"/>
              <a:t>ятки.</a:t>
            </a:r>
          </a:p>
          <a:p>
            <a:pPr marL="342900" indent="-342900">
              <a:buAutoNum type="arabicPeriod"/>
            </a:pPr>
            <a:r>
              <a:rPr lang="uk-UA" sz="2200" dirty="0" smtClean="0"/>
              <a:t>Підготовлені та розповсюджені інформаційні тематичні буклети.</a:t>
            </a:r>
          </a:p>
          <a:p>
            <a:pPr marL="342900" indent="-342900">
              <a:buAutoNum type="arabicPeriod"/>
            </a:pPr>
            <a:r>
              <a:rPr lang="uk-UA" sz="2200" dirty="0" smtClean="0"/>
              <a:t>Здійснено соціальне опитування про історію </a:t>
            </a:r>
            <a:r>
              <a:rPr lang="uk-UA" sz="2200" dirty="0" err="1" smtClean="0"/>
              <a:t>пам</a:t>
            </a:r>
            <a:r>
              <a:rPr lang="en-US" sz="2200" dirty="0" smtClean="0"/>
              <a:t>’</a:t>
            </a:r>
            <a:r>
              <a:rPr lang="uk-UA" sz="2200" dirty="0" smtClean="0"/>
              <a:t>ятки та виявлення їхнього ставлення до її збереження.</a:t>
            </a:r>
          </a:p>
          <a:p>
            <a:pPr marL="342900" indent="-342900">
              <a:buAutoNum type="arabicPeriod"/>
            </a:pPr>
            <a:r>
              <a:rPr lang="uk-UA" sz="2200" dirty="0" smtClean="0"/>
              <a:t>Проведена екскурсія у музичну школу для учнів з метою її популяризації.</a:t>
            </a:r>
          </a:p>
          <a:p>
            <a:pPr marL="342900" indent="-342900">
              <a:buAutoNum type="arabicPeriod"/>
            </a:pPr>
            <a:r>
              <a:rPr lang="uk-UA" sz="2200" dirty="0" smtClean="0"/>
              <a:t> Проведена акція у НВК: СЗШ </a:t>
            </a:r>
            <a:r>
              <a:rPr lang="en-US" sz="2200" dirty="0" smtClean="0"/>
              <a:t>I-III</a:t>
            </a:r>
            <a:r>
              <a:rPr lang="uk-UA" sz="2200" dirty="0" smtClean="0"/>
              <a:t> </a:t>
            </a:r>
            <a:r>
              <a:rPr lang="uk-UA" sz="2200" dirty="0" err="1" smtClean="0"/>
              <a:t>ст.-ліцей</a:t>
            </a:r>
            <a:r>
              <a:rPr lang="uk-UA" sz="2200" dirty="0" smtClean="0"/>
              <a:t> на підтримку та збереження архітектурної </a:t>
            </a:r>
            <a:r>
              <a:rPr lang="uk-UA" sz="2200" dirty="0" err="1" smtClean="0"/>
              <a:t>пам</a:t>
            </a:r>
            <a:r>
              <a:rPr lang="en-US" sz="2200" dirty="0" smtClean="0"/>
              <a:t>’</a:t>
            </a:r>
            <a:r>
              <a:rPr lang="uk-UA" sz="2200" dirty="0" smtClean="0"/>
              <a:t>ятки. </a:t>
            </a:r>
          </a:p>
          <a:p>
            <a:pPr marL="342900" indent="-342900">
              <a:buAutoNum type="arabicPeriod"/>
            </a:pP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683568" y="260648"/>
            <a:ext cx="626469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 smtClean="0"/>
              <a:t>У рамках </a:t>
            </a:r>
            <a:r>
              <a:rPr lang="ru-RU" sz="2200" dirty="0" err="1" smtClean="0"/>
              <a:t>громадянської</a:t>
            </a:r>
            <a:r>
              <a:rPr lang="ru-RU" sz="2200" dirty="0" smtClean="0"/>
              <a:t> </a:t>
            </a:r>
            <a:r>
              <a:rPr lang="ru-RU" sz="2200" dirty="0" err="1" smtClean="0"/>
              <a:t>акції</a:t>
            </a:r>
            <a:r>
              <a:rPr lang="ru-RU" sz="2200" dirty="0" smtClean="0"/>
              <a:t> </a:t>
            </a:r>
            <a:r>
              <a:rPr lang="ru-RU" sz="2200" dirty="0" err="1" smtClean="0"/>
              <a:t>школярів</a:t>
            </a:r>
            <a:r>
              <a:rPr lang="ru-RU" sz="2200" dirty="0" smtClean="0"/>
              <a:t> </a:t>
            </a:r>
            <a:r>
              <a:rPr lang="ru-RU" sz="2200" dirty="0" err="1" smtClean="0"/>
              <a:t>України</a:t>
            </a:r>
            <a:r>
              <a:rPr lang="ru-RU" sz="2200" dirty="0" smtClean="0"/>
              <a:t> </a:t>
            </a:r>
            <a:r>
              <a:rPr lang="ru-RU" sz="2200" b="1" dirty="0" smtClean="0"/>
              <a:t>"</a:t>
            </a:r>
            <a:r>
              <a:rPr lang="en-US" sz="2200" b="1" dirty="0" smtClean="0">
                <a:solidFill>
                  <a:srgbClr val="FF0000"/>
                </a:solidFill>
              </a:rPr>
              <a:t>SOS</a:t>
            </a:r>
            <a:r>
              <a:rPr lang="en-US" sz="2200" b="1" dirty="0" smtClean="0"/>
              <a:t> - </a:t>
            </a:r>
            <a:r>
              <a:rPr lang="ru-RU" sz="2200" b="1" dirty="0" err="1" smtClean="0">
                <a:solidFill>
                  <a:schemeClr val="accent3">
                    <a:lumMod val="50000"/>
                  </a:schemeClr>
                </a:solidFill>
              </a:rPr>
              <a:t>історична</a:t>
            </a:r>
            <a:r>
              <a:rPr lang="ru-RU" sz="22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200" b="1" dirty="0" err="1" smtClean="0">
                <a:solidFill>
                  <a:schemeClr val="accent3">
                    <a:lumMod val="50000"/>
                  </a:schemeClr>
                </a:solidFill>
              </a:rPr>
              <a:t>пам'ятка</a:t>
            </a:r>
            <a:r>
              <a:rPr lang="ru-RU" sz="2200" b="1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  <a:r>
              <a:rPr lang="ru-RU" sz="2200" b="1" dirty="0" err="1" smtClean="0">
                <a:solidFill>
                  <a:schemeClr val="accent3">
                    <a:lumMod val="50000"/>
                  </a:schemeClr>
                </a:solidFill>
              </a:rPr>
              <a:t>Досліджуємо</a:t>
            </a:r>
            <a:r>
              <a:rPr lang="ru-RU" sz="22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200" b="1" dirty="0" err="1" smtClean="0">
                <a:solidFill>
                  <a:schemeClr val="accent3">
                    <a:lumMod val="50000"/>
                  </a:schemeClr>
                </a:solidFill>
              </a:rPr>
              <a:t>і</a:t>
            </a:r>
            <a:r>
              <a:rPr lang="ru-RU" sz="22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200" b="1" dirty="0" err="1" smtClean="0">
                <a:solidFill>
                  <a:schemeClr val="accent3">
                    <a:lumMod val="50000"/>
                  </a:schemeClr>
                </a:solidFill>
              </a:rPr>
              <a:t>зберагаємо</a:t>
            </a:r>
            <a:r>
              <a:rPr lang="ru-RU" sz="2200" b="1" dirty="0" smtClean="0">
                <a:solidFill>
                  <a:schemeClr val="accent3">
                    <a:lumMod val="50000"/>
                  </a:schemeClr>
                </a:solidFill>
              </a:rPr>
              <a:t> разом" </a:t>
            </a:r>
          </a:p>
          <a:p>
            <a:pPr algn="ctr"/>
            <a:r>
              <a:rPr lang="ru-RU" sz="2200" dirty="0" smtClean="0"/>
              <a:t>на </a:t>
            </a:r>
            <a:r>
              <a:rPr lang="ru-RU" sz="2200" dirty="0" err="1" smtClean="0"/>
              <a:t>підтримку</a:t>
            </a:r>
            <a:r>
              <a:rPr lang="ru-RU" sz="2200" dirty="0" smtClean="0"/>
              <a:t> та </a:t>
            </a:r>
            <a:r>
              <a:rPr lang="ru-RU" sz="2200" dirty="0" err="1" smtClean="0"/>
              <a:t>збереження</a:t>
            </a:r>
            <a:r>
              <a:rPr lang="ru-RU" sz="2200" dirty="0" smtClean="0"/>
              <a:t> </a:t>
            </a:r>
            <a:r>
              <a:rPr lang="ru-RU" sz="2200" dirty="0" err="1" smtClean="0"/>
              <a:t>пам'ятки</a:t>
            </a:r>
            <a:r>
              <a:rPr lang="ru-RU" sz="2200" dirty="0" smtClean="0"/>
              <a:t> </a:t>
            </a:r>
            <a:r>
              <a:rPr lang="ru-RU" sz="2200" dirty="0" err="1" smtClean="0"/>
              <a:t>архітектури</a:t>
            </a:r>
            <a:r>
              <a:rPr lang="ru-RU" sz="2200" dirty="0" smtClean="0"/>
              <a:t> - </a:t>
            </a:r>
            <a:r>
              <a:rPr lang="ru-RU" sz="2200" b="1" dirty="0" err="1" smtClean="0">
                <a:solidFill>
                  <a:schemeClr val="accent1">
                    <a:lumMod val="50000"/>
                  </a:schemeClr>
                </a:solidFill>
              </a:rPr>
              <a:t>музичної</a:t>
            </a: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200" b="1" dirty="0" err="1" smtClean="0">
                <a:solidFill>
                  <a:schemeClr val="accent1">
                    <a:lumMod val="50000"/>
                  </a:schemeClr>
                </a:solidFill>
              </a:rPr>
              <a:t>школи</a:t>
            </a: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</a:rPr>
              <a:t> м.Гайсин </a:t>
            </a:r>
          </a:p>
          <a:p>
            <a:pPr algn="ctr"/>
            <a:r>
              <a:rPr lang="ru-RU" sz="2200" dirty="0" smtClean="0"/>
              <a:t>нами </a:t>
            </a:r>
            <a:r>
              <a:rPr lang="ru-RU" sz="2200" dirty="0" err="1" smtClean="0"/>
              <a:t>було</a:t>
            </a:r>
            <a:r>
              <a:rPr lang="ru-RU" sz="2200" dirty="0" smtClean="0"/>
              <a:t> </a:t>
            </a:r>
            <a:r>
              <a:rPr lang="ru-RU" sz="2200" dirty="0" err="1" smtClean="0"/>
              <a:t>здійснено</a:t>
            </a:r>
            <a:r>
              <a:rPr lang="ru-RU" sz="2200" dirty="0" smtClean="0"/>
              <a:t> </a:t>
            </a:r>
            <a:r>
              <a:rPr lang="ru-RU" sz="2200" dirty="0" err="1" smtClean="0"/>
              <a:t>такі</a:t>
            </a:r>
            <a:r>
              <a:rPr lang="ru-RU" sz="2200" dirty="0" smtClean="0"/>
              <a:t> </a:t>
            </a:r>
            <a:r>
              <a:rPr lang="ru-RU" sz="2200" b="1" dirty="0" err="1" smtClean="0">
                <a:solidFill>
                  <a:schemeClr val="accent6">
                    <a:lumMod val="50000"/>
                  </a:schemeClr>
                </a:solidFill>
              </a:rPr>
              <a:t>форми</a:t>
            </a:r>
            <a:r>
              <a:rPr lang="ru-RU" sz="22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200" b="1" dirty="0" err="1" smtClean="0">
                <a:solidFill>
                  <a:schemeClr val="accent6">
                    <a:lumMod val="50000"/>
                  </a:schemeClr>
                </a:solidFill>
              </a:rPr>
              <a:t>роботи</a:t>
            </a:r>
            <a:r>
              <a:rPr lang="ru-RU" sz="2200" b="1" dirty="0" smtClean="0">
                <a:solidFill>
                  <a:schemeClr val="accent6">
                    <a:lumMod val="50000"/>
                  </a:schemeClr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402329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-укр-9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Презентация-укр-9</Template>
  <TotalTime>179</TotalTime>
  <Words>213</Words>
  <Application>Microsoft Office PowerPoint</Application>
  <PresentationFormat>Экран (4:3)</PresentationFormat>
  <Paragraphs>34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Презентация-укр-9</vt:lpstr>
      <vt:lpstr>SOS – історична пам’ятка досліджуємо і зберігаємо разом  "Музична школа – гордість міста! Її майбутнє у наших руках!»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SOS – історична пам’ятка досліджуємо і зберігаємо разом</dc:title>
  <dc:creator>Vika</dc:creator>
  <cp:lastModifiedBy>user</cp:lastModifiedBy>
  <cp:revision>23</cp:revision>
  <dcterms:created xsi:type="dcterms:W3CDTF">2016-03-22T15:44:17Z</dcterms:created>
  <dcterms:modified xsi:type="dcterms:W3CDTF">2016-05-10T17:44:24Z</dcterms:modified>
</cp:coreProperties>
</file>