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2" r:id="rId4"/>
    <p:sldId id="263" r:id="rId5"/>
    <p:sldId id="266" r:id="rId6"/>
    <p:sldId id="267" r:id="rId7"/>
    <p:sldId id="264" r:id="rId8"/>
    <p:sldId id="260" r:id="rId9"/>
    <p:sldId id="261" r:id="rId10"/>
    <p:sldId id="265" r:id="rId11"/>
    <p:sldId id="277" r:id="rId12"/>
    <p:sldId id="268" r:id="rId13"/>
    <p:sldId id="269" r:id="rId14"/>
    <p:sldId id="272" r:id="rId15"/>
    <p:sldId id="271" r:id="rId16"/>
    <p:sldId id="274" r:id="rId17"/>
    <p:sldId id="275" r:id="rId18"/>
    <p:sldId id="273" r:id="rId19"/>
    <p:sldId id="279" r:id="rId20"/>
    <p:sldId id="280" r:id="rId21"/>
    <p:sldId id="28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9999"/>
    <a:srgbClr val="FF9900"/>
    <a:srgbClr val="FFCC66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75" autoAdjust="0"/>
  </p:normalViewPr>
  <p:slideViewPr>
    <p:cSldViewPr snapToGrid="0" snapToObjects="1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1EA47-D924-E24C-BACD-76826496F4F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76621-A2FB-4B4F-B5A2-A2C59971A5C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8920-7FB3-4C21-9C9D-D0031EE45F78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871E-0D38-4E6F-9BE6-FB793AEB2C08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DF3-77EA-4F73-8B9A-CF520DBF9699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7314-E0AC-4CD0-899F-2BD58F11E196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1D2F-0BE1-4A8D-9BAE-1302B4D571DB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02F1-D32D-43E6-B35E-1DE915CFDBE2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044C-DE79-4348-93A2-8F0299E0FB5B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E9AD-4F0F-4D92-858F-DD8B70FE9A6F}" type="datetime1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3EB-82D2-471B-8F3B-4CB856A7A9EA}" type="datetime1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54F3-9803-42FE-8571-26ECC18B8ED7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FA57-C2B1-4102-958B-F2F2468ACA20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5FAB-DA23-4A20-BB78-B199BF15065A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2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.gov.ua/ua/ministerstvo/diyalnist/mobilizacijna-robota" TargetMode="External"/><Relationship Id="rId5" Type="http://schemas.openxmlformats.org/officeDocument/2006/relationships/hyperlink" Target="https://mon.gov.ua/ua/ministerstvo/diyalnist/civilnij-zahist-ta-bezpeka-zhittyediyalnosti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ezpeka@mon.gov.u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ob@mon.gov.u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80" y="5228137"/>
            <a:ext cx="873877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Віталій</a:t>
            </a:r>
            <a:r>
              <a:rPr lang="uk-UA" sz="28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 </a:t>
            </a:r>
            <a:r>
              <a:rPr lang="uk-UA" sz="28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Міщенко</a:t>
            </a:r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, </a:t>
            </a:r>
            <a:b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</a:br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головний </a:t>
            </a:r>
            <a:r>
              <a:rPr lang="uk-UA" sz="2200" baseline="30000" dirty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спеціаліст </a:t>
            </a:r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сектору мобілізаційної роботи</a:t>
            </a:r>
            <a:r>
              <a:rPr lang="uk-UA" sz="2200" baseline="30000" dirty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, цивільного захисту та безпеки життєдіяльності Міністерства освіти і науки </a:t>
            </a:r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України</a:t>
            </a:r>
          </a:p>
          <a:p>
            <a:endParaRPr lang="uk-UA" sz="2200" baseline="30000" dirty="0" smtClean="0">
              <a:solidFill>
                <a:schemeClr val="bg1"/>
              </a:solidFill>
              <a:latin typeface="Microtype" pitchFamily="2" charset="-52"/>
              <a:cs typeface="Arial" pitchFamily="34" charset="0"/>
            </a:endParaRPr>
          </a:p>
          <a:p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Квітень </a:t>
            </a:r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2019</a:t>
            </a:r>
            <a:endParaRPr lang="uk-UA" sz="2200" baseline="30000" dirty="0">
              <a:solidFill>
                <a:schemeClr val="bg1"/>
              </a:solidFill>
              <a:latin typeface="Microtype" pitchFamily="2" charset="-5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04" y="2078084"/>
            <a:ext cx="83542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baseline="30000" dirty="0" smtClean="0">
                <a:solidFill>
                  <a:schemeClr val="bg1"/>
                </a:solidFill>
                <a:latin typeface="Innerspace" pitchFamily="2" charset="-52"/>
                <a:cs typeface="Arial" pitchFamily="34" charset="0"/>
              </a:rPr>
              <a:t>Перевірка </a:t>
            </a:r>
            <a:r>
              <a:rPr lang="uk-UA" sz="6600" b="1" baseline="30000" dirty="0">
                <a:solidFill>
                  <a:schemeClr val="bg1"/>
                </a:solidFill>
                <a:latin typeface="Innerspac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5" y="826477"/>
            <a:ext cx="3312370" cy="597046"/>
          </a:xfrm>
          <a:prstGeom prst="rect">
            <a:avLst/>
          </a:prstGeom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317" y="990238"/>
            <a:ext cx="11928763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керівні документи з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пожежної та техногенної безпеки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843518" y="6361776"/>
            <a:ext cx="348482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10</a:t>
            </a:fld>
            <a:endParaRPr lang="en-US" sz="2800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298309" y="5055968"/>
            <a:ext cx="9614770" cy="11701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Наказ </a:t>
            </a:r>
            <a:r>
              <a:rPr lang="uk-UA" b="1" dirty="0" smtClean="0"/>
              <a:t>Міністерства освіти і науки України </a:t>
            </a:r>
            <a:r>
              <a:rPr lang="uk-UA" b="1" dirty="0"/>
              <a:t>від 15.08.2016 № 974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Правил пожежної безпеки для навчальних закладів та установ системи освіти України</a:t>
            </a:r>
            <a:r>
              <a:rPr lang="uk-UA" dirty="0" smtClean="0"/>
              <a:t>»</a:t>
            </a:r>
            <a:endParaRPr lang="uk-UA" b="1" dirty="0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298310" y="2875582"/>
            <a:ext cx="9614771" cy="7933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Наказ </a:t>
            </a:r>
            <a:r>
              <a:rPr lang="uk-UA" b="1" dirty="0"/>
              <a:t>Держспоживстандарту України від 11.10.2010 № 457</a:t>
            </a:r>
          </a:p>
          <a:p>
            <a:pPr algn="ctr"/>
            <a:r>
              <a:rPr lang="uk-UA" dirty="0" smtClean="0"/>
              <a:t>Національний </a:t>
            </a:r>
            <a:r>
              <a:rPr lang="uk-UA" dirty="0"/>
              <a:t>класифікатор України «Класифікатор надзвичайних ситуацій ДК 019:2010</a:t>
            </a:r>
            <a:r>
              <a:rPr lang="uk-UA" dirty="0" smtClean="0"/>
              <a:t>» </a:t>
            </a:r>
            <a:endParaRPr lang="uk-UA" b="1" dirty="0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1298309" y="3869945"/>
            <a:ext cx="9614771" cy="9850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Державний стандарт України ДСТУ </a:t>
            </a:r>
            <a:r>
              <a:rPr lang="uk-UA" b="1" dirty="0"/>
              <a:t>Б В.1.1-36:2016 </a:t>
            </a:r>
            <a:endParaRPr lang="uk-UA" b="1" dirty="0" smtClean="0"/>
          </a:p>
          <a:p>
            <a:pPr algn="ctr"/>
            <a:r>
              <a:rPr lang="uk-UA" dirty="0" smtClean="0"/>
              <a:t>«Визначення </a:t>
            </a:r>
            <a:r>
              <a:rPr lang="uk-UA" dirty="0"/>
              <a:t>категорій приміщень, будинків та зовнішніх установок за </a:t>
            </a:r>
            <a:r>
              <a:rPr lang="uk-UA" dirty="0" err="1"/>
              <a:t>вибухопожежною</a:t>
            </a:r>
            <a:r>
              <a:rPr lang="uk-UA" dirty="0"/>
              <a:t> та пожежною </a:t>
            </a:r>
            <a:r>
              <a:rPr lang="uk-UA" dirty="0" smtClean="0"/>
              <a:t>небезпекою» </a:t>
            </a:r>
            <a:endParaRPr lang="uk-UA" b="1" dirty="0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5931456" y="1482115"/>
            <a:ext cx="5964379" cy="11765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Наказ </a:t>
            </a:r>
            <a:r>
              <a:rPr lang="uk-UA" b="1" dirty="0" smtClean="0"/>
              <a:t>МНС України </a:t>
            </a:r>
            <a:r>
              <a:rPr lang="uk-UA" b="1" dirty="0"/>
              <a:t>від 12.12.2012 № 1400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Класифікаційних ознак надзвичайних </a:t>
            </a:r>
            <a:r>
              <a:rPr lang="uk-UA" dirty="0" smtClean="0"/>
              <a:t>ситуацій»</a:t>
            </a:r>
            <a:endParaRPr lang="uk-UA" b="1" dirty="0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141316" y="1482115"/>
            <a:ext cx="5669279" cy="11765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Наказ </a:t>
            </a:r>
            <a:r>
              <a:rPr lang="uk-UA" b="1" dirty="0" smtClean="0"/>
              <a:t>МНС України </a:t>
            </a:r>
            <a:r>
              <a:rPr lang="uk-UA" b="1" dirty="0"/>
              <a:t>від 15.08.2007 № 557 </a:t>
            </a:r>
            <a:endParaRPr lang="uk-UA" b="1" dirty="0" smtClean="0"/>
          </a:p>
          <a:p>
            <a:pPr algn="ctr"/>
            <a:r>
              <a:rPr lang="uk-UA" dirty="0" smtClean="0"/>
              <a:t>«Правила </a:t>
            </a:r>
            <a:r>
              <a:rPr lang="uk-UA" dirty="0"/>
              <a:t>техногенної безпеки у сфері цивільного захисту на підприємствах, в організаціях, установах та на небезпечних </a:t>
            </a:r>
            <a:r>
              <a:rPr lang="uk-UA" dirty="0" smtClean="0"/>
              <a:t>територіях»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22341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11</a:t>
            </a:fld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" y="1119700"/>
            <a:ext cx="5977290" cy="56072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74" y="1119700"/>
            <a:ext cx="5845866" cy="469805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108701" y="5830458"/>
            <a:ext cx="5920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Посилання: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mon.gov.ua/ua/ministerstvo/diyalnist/civilnij-zahist-ta-bezpeka-zhittyediyalnosti</a:t>
            </a:r>
            <a:r>
              <a:rPr lang="uk-UA" sz="1600" dirty="0" smtClean="0"/>
              <a:t>;</a:t>
            </a:r>
          </a:p>
          <a:p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mon.gov.ua/ua/ministerstvo/diyalnist/mobilizacijna-robota</a:t>
            </a:r>
            <a:endParaRPr lang="uk-UA" sz="1600" dirty="0" smtClean="0"/>
          </a:p>
          <a:p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315885" y="6143105"/>
            <a:ext cx="4572000" cy="515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4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13"/>
          <p:cNvSpPr/>
          <p:nvPr/>
        </p:nvSpPr>
        <p:spPr>
          <a:xfrm>
            <a:off x="108065" y="1413165"/>
            <a:ext cx="11571317" cy="5378334"/>
          </a:xfrm>
          <a:prstGeom prst="roundRect">
            <a:avLst>
              <a:gd name="adj" fmla="val 3791"/>
            </a:avLst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Наказ Міністерства освіти і науки України від </a:t>
            </a:r>
            <a:r>
              <a:rPr lang="uk-UA" b="1" dirty="0">
                <a:solidFill>
                  <a:schemeClr val="tx1"/>
                </a:solidFill>
              </a:rPr>
              <a:t>26.12.2017 № 1669 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«Про затвердження Положення про організацію роботи з охорони праці та безпеки життєдіяльності учасників освітнього процесу в установах і закладах освіти»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12</a:t>
            </a:fld>
            <a:endParaRPr lang="en-US" sz="2800" dirty="0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315885" y="2435630"/>
            <a:ext cx="11230494" cy="3926146"/>
          </a:xfrm>
          <a:prstGeom prst="roundRect">
            <a:avLst>
              <a:gd name="adj" fmla="val 4089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Наказ про розподіл (розмежування) функціональних обов'язків між керівником та його заступниками;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Персональні посадові інструкції працівників з відповідним розділом з питань охорони праці та безпеки життєдіяльності, затверджені наказом установи;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Розділ у колективному договорі (угоді) з питань охорони праці та безпеки життєдіяльності;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Наказ про призначення відповідальних посадових осіб за охорону праці, безпеку життєдіяльності в кабінетах, лабораторіях, за експлуатацію електрогосподарства, газового господарства тощо;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Положення про організацію роботи з охорони праці учасників </a:t>
            </a:r>
            <a:r>
              <a:rPr lang="uk-UA" sz="2000" dirty="0" smtClean="0"/>
              <a:t>освітнього </a:t>
            </a:r>
            <a:r>
              <a:rPr lang="uk-UA" sz="2000" dirty="0"/>
              <a:t>процесу в установах і закладах освіти, затверджується наказом установи;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Правила внутрішнього трудового розпорядку</a:t>
            </a:r>
            <a:r>
              <a:rPr lang="uk-UA" sz="2000" dirty="0" smtClean="0"/>
              <a:t>;</a:t>
            </a:r>
            <a:endParaRPr lang="uk-U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91351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роботи з питань охорони праці та безпеки життєдіяльності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31546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108065" y="1421477"/>
            <a:ext cx="11513128" cy="5305424"/>
          </a:xfrm>
          <a:prstGeom prst="roundRect">
            <a:avLst>
              <a:gd name="adj" fmla="val 3791"/>
            </a:avLst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Наказ Міністерства освіти і науки України від </a:t>
            </a:r>
            <a:r>
              <a:rPr lang="uk-UA" b="1" dirty="0">
                <a:solidFill>
                  <a:schemeClr val="tx1"/>
                </a:solidFill>
              </a:rPr>
              <a:t>26.12.2017 № 1669 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«Про затвердження Положення про організацію роботи з охорони праці та безпеки життєдіяльності учасників освітнього процесу в установах і закладах освіти»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13</a:t>
            </a:fld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11091" y="208063"/>
            <a:ext cx="645898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Конференція «Безпека в сучасних закладах освіти від учня до вчителя»</a:t>
            </a:r>
            <a:endParaRPr lang="uk-UA" sz="3200" baseline="30000" dirty="0">
              <a:latin typeface="Microtype" pitchFamily="2" charset="-52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91351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роботи з питань охорони праці та безпеки життєдіяльності</a:t>
            </a: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261851" y="2444259"/>
            <a:ext cx="11205556" cy="3989792"/>
          </a:xfrm>
          <a:prstGeom prst="roundRect">
            <a:avLst>
              <a:gd name="adj" fmla="val 4089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Плани евакуації працівників, учасників освітнього процесу на випадок пожежі або інших надзвичайних подій;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 smtClean="0"/>
              <a:t>Програми </a:t>
            </a:r>
            <a:r>
              <a:rPr lang="uk-UA" sz="2000" dirty="0"/>
              <a:t>проведення вступного та первинного інструктажу з питань охорони праці та безпеки життєдіяльності, затверджені наказом установи;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Інструкції з охорони праці на робочих місцях;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Інструкції з охорони праці, безпеки діяльності для кабінетів (лабораторій) хімії, біології, фізики, інформатики, обслуговуючої праці, майстерень, спортзалів, </a:t>
            </a:r>
            <a:r>
              <a:rPr lang="uk-UA" sz="2000" dirty="0" smtClean="0"/>
              <a:t>котельнь, їдальнь </a:t>
            </a:r>
            <a:r>
              <a:rPr lang="uk-UA" sz="2000" dirty="0"/>
              <a:t>тощо;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Журнали реєстрації інструктажів згідно з нормативними актами (для працівників, студентів, аспірантів, учнів, вихованців);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Журнал реєстрації нещасних випадків на виробництві;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Журнал реєстрації нещасних випадків з вихованцями, учнями, </a:t>
            </a:r>
            <a:r>
              <a:rPr lang="uk-UA" sz="2000" dirty="0" smtClean="0"/>
              <a:t>студентами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925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14</a:t>
            </a:fld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5698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організації навчання та перевірки знань з питань охорони праці та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життєдіяльності</a:t>
            </a:r>
            <a:endParaRPr lang="uk-UA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35774" y="2381476"/>
            <a:ext cx="7273638" cy="1246549"/>
          </a:xfrm>
          <a:prstGeom prst="roundRect">
            <a:avLst>
              <a:gd name="adj" fmla="val 881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" dirty="0" smtClean="0">
              <a:solidFill>
                <a:schemeClr val="tx1"/>
              </a:solidFill>
            </a:endParaRPr>
          </a:p>
          <a:p>
            <a:pPr algn="ctr"/>
            <a:r>
              <a:rPr lang="uk-UA" sz="1300" dirty="0" smtClean="0">
                <a:solidFill>
                  <a:schemeClr val="tx1"/>
                </a:solidFill>
              </a:rPr>
              <a:t>Заступник </a:t>
            </a:r>
            <a:r>
              <a:rPr lang="uk-UA" sz="1300" dirty="0">
                <a:solidFill>
                  <a:schemeClr val="tx1"/>
                </a:solidFill>
              </a:rPr>
              <a:t>Міністра освіти і науки Автономної Республіки Крим, який є відповідальним за організацію роботи з охорони праці, безпеки життєдіяльності, керівники, їх заступники, спеціалісти з охорони праці органів управління освітою обласних, Київської та Севастопольської міських державних адміністрацій, керівники, їх заступники, спеціалісти з охорони праці установ та закладів освіти, члени комісій з перевірки знань з питань охорони праці цих установ та закладів освіти</a:t>
            </a: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1814948" y="2144563"/>
            <a:ext cx="3990109" cy="39081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Міністерство освіти і науки України</a:t>
            </a:r>
            <a:endParaRPr lang="uk-UA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35774" y="3935329"/>
            <a:ext cx="7273638" cy="878383"/>
          </a:xfrm>
          <a:prstGeom prst="roundRect">
            <a:avLst>
              <a:gd name="adj" fmla="val 119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smtClean="0">
              <a:solidFill>
                <a:schemeClr val="tx1"/>
              </a:solidFill>
            </a:endParaRPr>
          </a:p>
          <a:p>
            <a:pPr algn="ctr"/>
            <a:r>
              <a:rPr lang="uk-UA" sz="1300" dirty="0">
                <a:solidFill>
                  <a:schemeClr val="tx1"/>
                </a:solidFill>
              </a:rPr>
              <a:t>Керівники, заступники керівників районних (міських) органів управління освітою, закладів професійної (професійно-технічної) освіти та інших закладів освіти, а також спеціалісти, викладачі з охорони праці, безпеки </a:t>
            </a:r>
            <a:r>
              <a:rPr lang="uk-UA" sz="1300" dirty="0" smtClean="0">
                <a:solidFill>
                  <a:schemeClr val="tx1"/>
                </a:solidFill>
              </a:rPr>
              <a:t>життєдіяльності</a:t>
            </a:r>
            <a:endParaRPr lang="uk-UA" sz="1300" dirty="0">
              <a:solidFill>
                <a:schemeClr val="tx1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116678" y="3670484"/>
            <a:ext cx="5669280" cy="51449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Органи управління освітою обласних, Київської міської державних адміністрацій</a:t>
            </a:r>
            <a:endParaRPr lang="uk-UA" dirty="0"/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7517483" y="3195258"/>
            <a:ext cx="4552597" cy="761674"/>
          </a:xfrm>
          <a:prstGeom prst="wedgeRoundRectCallout">
            <a:avLst>
              <a:gd name="adj1" fmla="val -55205"/>
              <a:gd name="adj2" fmla="val 4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та перевірка знань з охорони праці, безпеки життєдіяльності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згідно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наказом Міністерства освіти і науки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круглена прямокутна виноска 10"/>
          <p:cNvSpPr/>
          <p:nvPr/>
        </p:nvSpPr>
        <p:spPr>
          <a:xfrm>
            <a:off x="7484231" y="4043348"/>
            <a:ext cx="4552597" cy="727905"/>
          </a:xfrm>
          <a:prstGeom prst="wedgeRoundRectCallout">
            <a:avLst>
              <a:gd name="adj1" fmla="val -54751"/>
              <a:gd name="adj2" fmla="val 5410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та перевірка знань з охорони праці, безпеки життєдіяльності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закладах післядипломної педагогічної освіти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35774" y="5015544"/>
            <a:ext cx="7273638" cy="1185750"/>
          </a:xfrm>
          <a:prstGeom prst="roundRect">
            <a:avLst>
              <a:gd name="adj" fmla="val 119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smtClean="0">
              <a:solidFill>
                <a:schemeClr val="tx1"/>
              </a:solidFill>
            </a:endParaRPr>
          </a:p>
          <a:p>
            <a:pPr algn="ctr"/>
            <a:r>
              <a:rPr lang="uk-UA" sz="1300" dirty="0" smtClean="0">
                <a:solidFill>
                  <a:schemeClr val="tx1"/>
                </a:solidFill>
              </a:rPr>
              <a:t>Керівники </a:t>
            </a:r>
            <a:r>
              <a:rPr lang="uk-UA" sz="1300" dirty="0">
                <a:solidFill>
                  <a:schemeClr val="tx1"/>
                </a:solidFill>
              </a:rPr>
              <a:t>закладів дошкільної, позашкільної та середньої освіти, їх </a:t>
            </a:r>
            <a:r>
              <a:rPr lang="uk-UA" sz="1300" dirty="0" smtClean="0">
                <a:solidFill>
                  <a:schemeClr val="tx1"/>
                </a:solidFill>
              </a:rPr>
              <a:t>заступники, відповідальні </a:t>
            </a:r>
            <a:r>
              <a:rPr lang="uk-UA" sz="1300" dirty="0">
                <a:solidFill>
                  <a:schemeClr val="tx1"/>
                </a:solidFill>
              </a:rPr>
              <a:t>за охорону праці, </a:t>
            </a:r>
            <a:r>
              <a:rPr lang="uk-UA" sz="1300" dirty="0" smtClean="0">
                <a:solidFill>
                  <a:schemeClr val="tx1"/>
                </a:solidFill>
              </a:rPr>
              <a:t>педагогічні </a:t>
            </a:r>
            <a:r>
              <a:rPr lang="uk-UA" sz="1300" dirty="0">
                <a:solidFill>
                  <a:schemeClr val="tx1"/>
                </a:solidFill>
              </a:rPr>
              <a:t>та </a:t>
            </a:r>
            <a:r>
              <a:rPr lang="uk-UA" sz="1300" dirty="0" smtClean="0">
                <a:solidFill>
                  <a:schemeClr val="tx1"/>
                </a:solidFill>
              </a:rPr>
              <a:t>інші працівники, </a:t>
            </a:r>
            <a:r>
              <a:rPr lang="uk-UA" sz="1300" dirty="0">
                <a:solidFill>
                  <a:schemeClr val="tx1"/>
                </a:solidFill>
              </a:rPr>
              <a:t>які викладають питання безпечного ведення робіт або проводять інструктажі з охорони праці, безпеки життєдіяльності, а також </a:t>
            </a:r>
            <a:r>
              <a:rPr lang="uk-UA" sz="1300" dirty="0" smtClean="0">
                <a:solidFill>
                  <a:schemeClr val="tx1"/>
                </a:solidFill>
              </a:rPr>
              <a:t>працівники </a:t>
            </a:r>
            <a:r>
              <a:rPr lang="uk-UA" sz="1300" dirty="0">
                <a:solidFill>
                  <a:schemeClr val="tx1"/>
                </a:solidFill>
              </a:rPr>
              <a:t>місцевих органів управління освітою 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553095" y="4883064"/>
            <a:ext cx="4796445" cy="36640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Районні </a:t>
            </a:r>
            <a:r>
              <a:rPr lang="uk-UA" dirty="0"/>
              <a:t>(</a:t>
            </a:r>
            <a:r>
              <a:rPr lang="uk-UA" dirty="0" smtClean="0"/>
              <a:t>міські) органи </a:t>
            </a:r>
            <a:r>
              <a:rPr lang="uk-UA" dirty="0"/>
              <a:t>управління освітою</a:t>
            </a:r>
          </a:p>
        </p:txBody>
      </p:sp>
      <p:sp>
        <p:nvSpPr>
          <p:cNvPr id="14" name="Округлена прямокутна виноска 13"/>
          <p:cNvSpPr/>
          <p:nvPr/>
        </p:nvSpPr>
        <p:spPr>
          <a:xfrm>
            <a:off x="7484231" y="4883064"/>
            <a:ext cx="4585848" cy="1318230"/>
          </a:xfrm>
          <a:prstGeom prst="wedgeRoundRectCallout">
            <a:avLst>
              <a:gd name="adj1" fmla="val -54126"/>
              <a:gd name="adj2" fmla="val 4196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та перевірка знань з охорони праці, безпеки життєдіяльності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методичних підрозділів відповідних органів управління освітою або в закладах освіти та навчальних центрах, визначених місцевими органами управління освітою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35774" y="6284422"/>
            <a:ext cx="11177848" cy="44247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b="1" dirty="0">
                <a:solidFill>
                  <a:schemeClr val="tx1"/>
                </a:solidFill>
              </a:rPr>
              <a:t>Усі інші посадові особи та працівники установ та закладів освіти </a:t>
            </a:r>
            <a:r>
              <a:rPr lang="uk-UA" sz="1300" dirty="0">
                <a:solidFill>
                  <a:schemeClr val="tx1"/>
                </a:solidFill>
              </a:rPr>
              <a:t>проходять навчання і перевірку знань з охорони праці, безпеки життєдіяльності </a:t>
            </a:r>
            <a:r>
              <a:rPr lang="uk-UA" sz="1300" b="1" dirty="0">
                <a:solidFill>
                  <a:schemeClr val="tx1"/>
                </a:solidFill>
              </a:rPr>
              <a:t>безпосередньо в установах та закладах освіти, їх структурних підрозділах за місцем роботи обсягом не менше 20 годин</a:t>
            </a:r>
            <a:r>
              <a:rPr lang="uk-UA" sz="1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Виноска-хмарка 14"/>
          <p:cNvSpPr/>
          <p:nvPr/>
        </p:nvSpPr>
        <p:spPr>
          <a:xfrm>
            <a:off x="7409413" y="2002243"/>
            <a:ext cx="4660668" cy="1137110"/>
          </a:xfrm>
          <a:prstGeom prst="cloudCallout">
            <a:avLst>
              <a:gd name="adj1" fmla="val -8526"/>
              <a:gd name="adj2" fmla="val 6542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навчання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керівників, заступників -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годин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спеціалістів з охорони праці та викладачів кафедр охорони праці -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13738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15</a:t>
            </a:fld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5698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організації навчання та перевірки знань з питань охорони праці та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життєдіяльності</a:t>
            </a:r>
            <a:endParaRPr lang="uk-UA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99753" y="2157315"/>
            <a:ext cx="11654443" cy="4569585"/>
          </a:xfrm>
          <a:prstGeom prst="roundRect">
            <a:avLst>
              <a:gd name="adj" fmla="val 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Положення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порядок проведення навчання та перевірки знань з питань охорони праці та безпеки життєдіяльності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 органів управління освітою (суб'єктів господарювання), затверджується відповідним наказом</a:t>
            </a:r>
          </a:p>
          <a:p>
            <a:pPr algn="just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План-графіки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навчання та перевірки знань з питань охорони праці та безпеки життєдіяльності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затверджується відповідними 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наказами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 якими мають бути ознайомлені працівники.</a:t>
            </a:r>
          </a:p>
          <a:p>
            <a:pPr marL="355600" indent="0" algn="just">
              <a:buNone/>
            </a:pPr>
            <a:r>
              <a:rPr lang="uk-UA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3.2 Типового положення про порядок проведення навчання і перевірки знань з питань охорони праці та Переліку робіт з підвищеною небезпекою, затвердженого наказом  Державного комітету України з нагляду за охороною праці від 26.01.2005 № 15, зареєстрованого в Міністерстві юстиції України 15.02.2005 за № 231/10511)</a:t>
            </a:r>
          </a:p>
          <a:p>
            <a:pPr indent="-355600" algn="just"/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установах та закладах освіти навчання працівників з питань охорони праці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у вигляді складової частини навчання з питань охорони праці, безпеки життєдіяльності, при цьому кількість годин і тематика навчання з питань охорони праці має відповідати Типовому положенню. Навчанню і перевірці знань підлягають усі без винятку працівники установ та закладів освіти з урахуванням умов праці та їх діяльності (педагогічної, громадської тощо).</a:t>
            </a:r>
          </a:p>
          <a:p>
            <a:pPr marL="355600" algn="just"/>
            <a:r>
              <a:rPr lang="uk-UA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3.2 Положення про порядок проведення навчання і перевірки знань з питань охорони праці та безпеки життєдіяльності в закладах, установах, організаціях, підприємствах, що належать до сфери управління Міністерства освіти і науки України</a:t>
            </a:r>
            <a:r>
              <a:rPr lang="uk-UA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 наказом  Міністерства від 18.04.2006 № </a:t>
            </a:r>
            <a:r>
              <a:rPr lang="uk-UA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 </a:t>
            </a:r>
            <a:r>
              <a:rPr lang="uk-UA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редакції наказу </a:t>
            </a:r>
            <a:r>
              <a:rPr lang="uk-UA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</a:t>
            </a:r>
            <a:r>
              <a:rPr lang="uk-UA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lang="uk-UA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22.11.2017 </a:t>
            </a:r>
            <a:r>
              <a:rPr lang="uk-UA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1514), зареєстровано в Міністерстві юстиції України 14 грудня 2017 р. за № 1512/31380)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6906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16</a:t>
            </a:fld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5698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охорони праці та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життєдіяльності здобувачів освіти</a:t>
            </a:r>
            <a:endParaRPr lang="uk-UA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208713" y="2148921"/>
            <a:ext cx="5710843" cy="1516991"/>
          </a:xfrm>
          <a:prstGeom prst="roundRect">
            <a:avLst>
              <a:gd name="adj" fmla="val 721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проводиться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вимогами базового компонента дошкільної освіти і спрямовується на формування достатнього та необхідного рівня знань і умінь дитини для безпечного перебування в навколишньому середовищі, елементарних норм поведінки у надзвичайних ситуаціях і запобігання пожежам від дитячих пустощів з вогнем</a:t>
            </a:r>
          </a:p>
        </p:txBody>
      </p:sp>
      <p:sp>
        <p:nvSpPr>
          <p:cNvPr id="11" name="Округлена прямокутна виноска 10"/>
          <p:cNvSpPr/>
          <p:nvPr/>
        </p:nvSpPr>
        <p:spPr>
          <a:xfrm>
            <a:off x="9277003" y="2113327"/>
            <a:ext cx="2715485" cy="1278266"/>
          </a:xfrm>
          <a:prstGeom prst="wedgeRoundRectCallout">
            <a:avLst>
              <a:gd name="adj1" fmla="val -67859"/>
              <a:gd name="adj2" fmla="val -3760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закріплення матеріалу під час проведення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Тижня безпеки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 </a:t>
            </a:r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щороку</a:t>
            </a:r>
            <a:endParaRPr lang="uk-UA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3208713" y="3958183"/>
            <a:ext cx="5710843" cy="1819161"/>
          </a:xfrm>
          <a:prstGeom prst="roundRect">
            <a:avLst>
              <a:gd name="adj" fmla="val 721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 у надзвичайних ситуаціях, що передбачає здобуття знань і вмінь з питань особистої безпеки в умовах загрози та виникнення надзвичайної ситуації, користування засобами захисту від її наслідків, вивчення правил пожежної безпеки та основ цивільного захисту</a:t>
            </a: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9277003" y="3845671"/>
            <a:ext cx="2715485" cy="2272495"/>
          </a:xfrm>
          <a:prstGeom prst="wedgeRoundRectCallout">
            <a:avLst>
              <a:gd name="adj1" fmla="val -67143"/>
              <a:gd name="adj2" fmla="val -385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“Основи здоров’я”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“Захист Вітчизни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закріплення матеріалу під час проведення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цивільного захисту</a:t>
            </a: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щороку</a:t>
            </a:r>
            <a:endParaRPr lang="uk-UA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иноска зі стрілкою вправо 4"/>
          <p:cNvSpPr/>
          <p:nvPr/>
        </p:nvSpPr>
        <p:spPr>
          <a:xfrm>
            <a:off x="149629" y="2516433"/>
            <a:ext cx="3059084" cy="532014"/>
          </a:xfrm>
          <a:prstGeom prst="rightArrowCallout">
            <a:avLst>
              <a:gd name="adj1" fmla="val 25000"/>
              <a:gd name="adj2" fmla="val 25000"/>
              <a:gd name="adj3" fmla="val 12500"/>
              <a:gd name="adj4" fmla="val 857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Дошкільна освіта</a:t>
            </a:r>
            <a:endParaRPr lang="uk-UA" dirty="0"/>
          </a:p>
        </p:txBody>
      </p:sp>
      <p:sp>
        <p:nvSpPr>
          <p:cNvPr id="17" name="Виноска зі стрілкою вправо 16"/>
          <p:cNvSpPr/>
          <p:nvPr/>
        </p:nvSpPr>
        <p:spPr>
          <a:xfrm>
            <a:off x="149629" y="3975969"/>
            <a:ext cx="3059084" cy="713677"/>
          </a:xfrm>
          <a:prstGeom prst="rightArrowCallout">
            <a:avLst>
              <a:gd name="adj1" fmla="val 25000"/>
              <a:gd name="adj2" fmla="val 25000"/>
              <a:gd name="adj3" fmla="val 12500"/>
              <a:gd name="adj4" fmla="val 857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Повна загальна середня освіта</a:t>
            </a:r>
          </a:p>
        </p:txBody>
      </p:sp>
      <p:sp>
        <p:nvSpPr>
          <p:cNvPr id="18" name="Виноска зі стрілкою вправо 17"/>
          <p:cNvSpPr/>
          <p:nvPr/>
        </p:nvSpPr>
        <p:spPr>
          <a:xfrm>
            <a:off x="149629" y="4979324"/>
            <a:ext cx="3059084" cy="798020"/>
          </a:xfrm>
          <a:prstGeom prst="rightArrowCallout">
            <a:avLst>
              <a:gd name="adj1" fmla="val 25000"/>
              <a:gd name="adj2" fmla="val 25000"/>
              <a:gd name="adj3" fmla="val 12500"/>
              <a:gd name="adj4" fmla="val 857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Професійна (професійно-технічна) освіта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21834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17</a:t>
            </a:fld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5698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охорони праці та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життєдіяльності здобувачів освіти</a:t>
            </a:r>
            <a:endParaRPr lang="uk-UA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277687" y="2222199"/>
            <a:ext cx="6824749" cy="4378106"/>
          </a:xfrm>
          <a:prstGeom prst="roundRect">
            <a:avLst>
              <a:gd name="adj" fmla="val 22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 всіх спеціальностей за дисциплінами, які відповідно передбачають формування у студентів:</a:t>
            </a:r>
          </a:p>
          <a:p>
            <a:pPr algn="just"/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за освітнім ступенем бакалавра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здатності до ініціативності, відповідальності та навичок до безпечної діяльності відповідно до майбутнього профілю роботи, галузевих норм і правил, а також необхідного рівня індивідуального та колективного рівня безпеки у надзвичайних ситуаціях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навчаються за освітнім ступенем магістра 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здатності до ініціативності, відповідальності та навичок до превентивного і аварійного планування, управління заходами безпеки професійної діяльності, уміння приймати рішення у складних та непередбачуваних ситуаціях, лідерські якості на посаді керівника. Знання міжнародних норм і законодавства України у сфері безпеки життєдіяльності населення, системи управління охороною праці та цивільного захисту.</a:t>
            </a:r>
          </a:p>
        </p:txBody>
      </p:sp>
      <p:sp>
        <p:nvSpPr>
          <p:cNvPr id="15" name="Округлена прямокутна виноска 14"/>
          <p:cNvSpPr/>
          <p:nvPr/>
        </p:nvSpPr>
        <p:spPr>
          <a:xfrm>
            <a:off x="9301943" y="2327564"/>
            <a:ext cx="2690546" cy="3740727"/>
          </a:xfrm>
          <a:prstGeom prst="wedgeRoundRectCallout">
            <a:avLst>
              <a:gd name="adj1" fmla="val -59567"/>
              <a:gd name="adj2" fmla="val -4845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за освітніми програмами та навчальними планами, що затверджуються на засіданнях </a:t>
            </a:r>
            <a:r>
              <a:rPr lang="uk-UA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вчених рад закладів вищої освіти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закріплення матеріалу здійснюється під час проведення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об'єктового тренування з питань цивільного захисту</a:t>
            </a: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також протипожежного</a:t>
            </a: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 </a:t>
            </a:r>
          </a:p>
          <a:p>
            <a:pPr algn="ctr"/>
            <a:endParaRPr lang="uk-UA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щороку</a:t>
            </a:r>
            <a:endParaRPr lang="uk-UA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иноска зі стрілкою вправо 16"/>
          <p:cNvSpPr/>
          <p:nvPr/>
        </p:nvSpPr>
        <p:spPr>
          <a:xfrm>
            <a:off x="149629" y="3152110"/>
            <a:ext cx="2128058" cy="717852"/>
          </a:xfrm>
          <a:prstGeom prst="rightArrowCallout">
            <a:avLst>
              <a:gd name="adj1" fmla="val 25000"/>
              <a:gd name="adj2" fmla="val 25000"/>
              <a:gd name="adj3" fmla="val 12500"/>
              <a:gd name="adj4" fmla="val 901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Вища освіта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12620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18</a:t>
            </a:fld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5698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нещасних випадків, що сталися із здобувачами освіти під час освітнього процесу</a:t>
            </a:r>
            <a:endParaRPr lang="uk-UA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16378" y="2090218"/>
            <a:ext cx="11646785" cy="4701279"/>
          </a:xfrm>
          <a:prstGeom prst="roundRect">
            <a:avLst>
              <a:gd name="adj" fmla="val 223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000" b="1" dirty="0" smtClean="0"/>
              <a:t>Наказ </a:t>
            </a:r>
            <a:r>
              <a:rPr lang="uk-UA" sz="2000" b="1" dirty="0"/>
              <a:t>Міністерства освіти і науки України від 31.08.2001 № 616 </a:t>
            </a:r>
          </a:p>
          <a:p>
            <a:pPr algn="ctr"/>
            <a:endParaRPr lang="uk-UA" sz="2000" b="1" dirty="0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07819" y="3196742"/>
            <a:ext cx="3308466" cy="51449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про нещасний випадок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207819" y="3870544"/>
            <a:ext cx="3308466" cy="5349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закладу освіти (органу управління освітою)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07819" y="4852322"/>
            <a:ext cx="3308466" cy="4821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розслідування нещасного випадку</a:t>
            </a:r>
          </a:p>
        </p:txBody>
      </p:sp>
      <p:sp>
        <p:nvSpPr>
          <p:cNvPr id="11" name="Округлена прямокутна виноска 10"/>
          <p:cNvSpPr/>
          <p:nvPr/>
        </p:nvSpPr>
        <p:spPr>
          <a:xfrm>
            <a:off x="3632663" y="3870544"/>
            <a:ext cx="8008486" cy="556166"/>
          </a:xfrm>
          <a:prstGeom prst="wedgeRoundRectCallout">
            <a:avLst>
              <a:gd name="adj1" fmla="val -52824"/>
              <a:gd name="adj2" fmla="val -3612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1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утворити наказом комісію з розслідування нещасного випадку у складі не менше ніж три особи та організувати розслідування нещасного випадку</a:t>
            </a:r>
          </a:p>
        </p:txBody>
      </p:sp>
      <p:sp>
        <p:nvSpPr>
          <p:cNvPr id="12" name="Округлена прямокутна виноска 11"/>
          <p:cNvSpPr/>
          <p:nvPr/>
        </p:nvSpPr>
        <p:spPr>
          <a:xfrm>
            <a:off x="3632663" y="2971669"/>
            <a:ext cx="8008486" cy="318790"/>
          </a:xfrm>
          <a:prstGeom prst="wedgeRoundRectCallout">
            <a:avLst>
              <a:gd name="adj1" fmla="val -53064"/>
              <a:gd name="adj2" fmla="val 459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батьків, інших законних представників потерпілого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207819" y="5660007"/>
            <a:ext cx="3308466" cy="62022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нещасного випадку</a:t>
            </a:r>
          </a:p>
        </p:txBody>
      </p:sp>
      <p:sp>
        <p:nvSpPr>
          <p:cNvPr id="14" name="Округлена прямокутна виноска 13"/>
          <p:cNvSpPr/>
          <p:nvPr/>
        </p:nvSpPr>
        <p:spPr>
          <a:xfrm>
            <a:off x="3632663" y="4510224"/>
            <a:ext cx="8008486" cy="1159882"/>
          </a:xfrm>
          <a:prstGeom prst="wedgeRoundRectCallout">
            <a:avLst>
              <a:gd name="adj1" fmla="val -52715"/>
              <a:gd name="adj2" fmla="val -136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</a:t>
            </a:r>
            <a:r>
              <a:rPr lang="x-none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’ясувати </a:t>
            </a:r>
            <a:r>
              <a:rPr lang="x-none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 і причини настання нещасного випадку;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x-none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пов’язаний чи не пов’язаний нещасний випадок з освітнім процесом;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установити </a:t>
            </a:r>
            <a:r>
              <a:rPr lang="x-none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допустили порушення вимог нормативно-правових актів з питань охорони праці та безпеки життєдіяльності;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розробити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щодо попередження подібних нещасних випадків у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майбутньому.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круглена прямокутна виноска 14"/>
          <p:cNvSpPr/>
          <p:nvPr/>
        </p:nvSpPr>
        <p:spPr>
          <a:xfrm>
            <a:off x="3632663" y="5757537"/>
            <a:ext cx="8008486" cy="969363"/>
          </a:xfrm>
          <a:prstGeom prst="wedgeRoundRectCallout">
            <a:avLst>
              <a:gd name="adj1" fmla="val -52711"/>
              <a:gd name="adj2" fmla="val -452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вжиття запропонованих комісією зі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 щодо запобігання подібним випадкам, а також притягнення осіб, які допустили порушення нормативно-правових актів про охорону праці, вимог безпеки проведення освітнього процесу, до відповідальності згідно із законодавством України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07819" y="2520172"/>
            <a:ext cx="3308466" cy="51449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Нещасний випадок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круглена прямокутна виноска 17"/>
          <p:cNvSpPr/>
          <p:nvPr/>
        </p:nvSpPr>
        <p:spPr>
          <a:xfrm>
            <a:off x="3632663" y="2526209"/>
            <a:ext cx="8008486" cy="359887"/>
          </a:xfrm>
          <a:prstGeom prst="wedgeRoundRectCallout">
            <a:avLst>
              <a:gd name="adj1" fmla="val -52952"/>
              <a:gd name="adj2" fmla="val -3530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Ужити заходів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усунення причин, що викликали нещасний випадок</a:t>
            </a:r>
          </a:p>
        </p:txBody>
      </p:sp>
      <p:sp>
        <p:nvSpPr>
          <p:cNvPr id="19" name="Округлена прямокутна виноска 18"/>
          <p:cNvSpPr/>
          <p:nvPr/>
        </p:nvSpPr>
        <p:spPr>
          <a:xfrm>
            <a:off x="3632663" y="3340313"/>
            <a:ext cx="8008486" cy="480377"/>
          </a:xfrm>
          <a:prstGeom prst="wedgeRoundRectCallout">
            <a:avLst>
              <a:gd name="adj1" fmla="val -53037"/>
              <a:gd name="adj2" fmla="val -470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Направити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 запит до закладу охорони здоров’я для отримання довідки про характер i тяжкість ушкодження потерпілого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19281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19</a:t>
            </a:fld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7652" y="1043118"/>
            <a:ext cx="10576804" cy="98613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/>
              <a:t>Порядок оформлення листа (повідомлення, звіту і </a:t>
            </a:r>
            <a:r>
              <a:rPr lang="uk-UA" b="1" dirty="0" err="1" smtClean="0"/>
              <a:t>т.і</a:t>
            </a:r>
            <a:r>
              <a:rPr lang="uk-UA" b="1" dirty="0" smtClean="0"/>
              <a:t>.), що надсилається на E-mail: </a:t>
            </a:r>
            <a:r>
              <a:rPr lang="en-US" b="1" dirty="0" smtClean="0"/>
              <a:t>bezpeka@mon.gov.ua</a:t>
            </a:r>
            <a:endParaRPr lang="uk-UA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0" y="1963261"/>
            <a:ext cx="10058400" cy="2386896"/>
          </a:xfrm>
          <a:prstGeom prst="rect">
            <a:avLst/>
          </a:prstGeom>
          <a:effectLst>
            <a:glow rad="165100">
              <a:schemeClr val="accent1"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377862" y="1934077"/>
            <a:ext cx="11459462" cy="44336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При формуванні листа на E-mail обов'язково зазначати </a:t>
            </a:r>
            <a:r>
              <a:rPr lang="uk-UA" dirty="0" smtClean="0"/>
              <a:t>тему, наприклад: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0" y="4501444"/>
            <a:ext cx="10058400" cy="2100922"/>
          </a:xfrm>
          <a:prstGeom prst="rect">
            <a:avLst/>
          </a:prstGeom>
          <a:effectLst>
            <a:glow rad="165100">
              <a:schemeClr val="accent1"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Округлений прямокутник 11"/>
          <p:cNvSpPr/>
          <p:nvPr/>
        </p:nvSpPr>
        <p:spPr>
          <a:xfrm>
            <a:off x="377862" y="4298672"/>
            <a:ext cx="11459462" cy="44336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Прикріплений файл має бути у форматі </a:t>
            </a:r>
            <a:r>
              <a:rPr lang="en-US" b="1" dirty="0"/>
              <a:t>.pdf</a:t>
            </a:r>
            <a:r>
              <a:rPr lang="uk-UA" dirty="0"/>
              <a:t>,</a:t>
            </a:r>
            <a:r>
              <a:rPr lang="uk-UA" b="1" dirty="0"/>
              <a:t> </a:t>
            </a:r>
            <a:r>
              <a:rPr lang="uk-UA" dirty="0"/>
              <a:t>мати назву відповідної установи та дату документу</a:t>
            </a:r>
            <a:r>
              <a:rPr lang="uk-UA" dirty="0" smtClean="0"/>
              <a:t>, наприклад:</a:t>
            </a:r>
          </a:p>
        </p:txBody>
      </p:sp>
    </p:spTree>
    <p:extLst>
      <p:ext uri="{BB962C8B-B14F-4D97-AF65-F5344CB8AC3E}">
        <p14:creationId xmlns:p14="http://schemas.microsoft.com/office/powerpoint/2010/main" val="17561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249" y="905941"/>
            <a:ext cx="1128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 підґрунтя для організації роботи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843518" y="6392339"/>
            <a:ext cx="348482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2</a:t>
            </a:fld>
            <a:endParaRPr lang="en-US" sz="2800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16379" y="2502131"/>
            <a:ext cx="11727140" cy="4255332"/>
          </a:xfrm>
          <a:prstGeom prst="roundRect">
            <a:avLst>
              <a:gd name="adj" fmla="val 2324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400" b="1" dirty="0"/>
              <a:t>Закон України «Про освіту»</a:t>
            </a:r>
            <a:endParaRPr lang="uk-UA" sz="2400" b="1" dirty="0">
              <a:solidFill>
                <a:schemeClr val="dk1"/>
              </a:solidFill>
            </a:endParaRP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191194" y="5503024"/>
            <a:ext cx="11530404" cy="1096889"/>
          </a:xfrm>
          <a:prstGeom prst="roundRect">
            <a:avLst>
              <a:gd name="adj" fmla="val 4103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sz="1700" b="1" dirty="0"/>
              <a:t>Стаття 23. </a:t>
            </a:r>
            <a:r>
              <a:rPr lang="uk-UA" sz="1700" dirty="0"/>
              <a:t>Автономія закладу освіти</a:t>
            </a:r>
          </a:p>
          <a:p>
            <a:pPr algn="just" fontAlgn="base"/>
            <a:r>
              <a:rPr lang="uk-UA" sz="1700" dirty="0"/>
              <a:t>1. Держава гарантує академічну, організаційну, фінансову і кадрову автономію закладів освіти.</a:t>
            </a:r>
          </a:p>
          <a:p>
            <a:pPr algn="just"/>
            <a:r>
              <a:rPr lang="uk-UA" sz="1700" dirty="0"/>
              <a:t>2. Обсяг автономії закладів освіти визначається цим Законом, спеціальними законами та установчими документами закладу освіти.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191196" y="2916413"/>
            <a:ext cx="11530405" cy="1096608"/>
          </a:xfrm>
          <a:prstGeom prst="roundRect">
            <a:avLst>
              <a:gd name="adj" fmla="val 7571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sz="1700" b="1" dirty="0"/>
              <a:t>Стаття 2. </a:t>
            </a:r>
            <a:r>
              <a:rPr lang="uk-UA" sz="1700" dirty="0"/>
              <a:t>Законодавство України про освіту</a:t>
            </a:r>
          </a:p>
          <a:p>
            <a:pPr algn="just"/>
            <a:r>
              <a:rPr lang="uk-UA" sz="1700" dirty="0"/>
              <a:t>1. Законодавство України про освіту ґрунтується </a:t>
            </a:r>
            <a:r>
              <a:rPr lang="uk-UA" sz="1700" dirty="0" smtClean="0"/>
              <a:t>на Конституції України</a:t>
            </a:r>
            <a:r>
              <a:rPr lang="uk-UA" sz="1700" dirty="0"/>
              <a:t> </a:t>
            </a:r>
            <a:r>
              <a:rPr lang="uk-UA" sz="1700" dirty="0" smtClean="0"/>
              <a:t>та </a:t>
            </a:r>
            <a:r>
              <a:rPr lang="uk-UA" sz="1700" dirty="0"/>
              <a:t>складається із цього Закону, спеціальних законів, інших актів законодавства у сфері освіти і науки та міжнародних договорів України, укладених в установленому законом порядку.</a:t>
            </a: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191196" y="4075172"/>
            <a:ext cx="4630186" cy="1369670"/>
          </a:xfrm>
          <a:prstGeom prst="roundRect">
            <a:avLst>
              <a:gd name="adj" fmla="val 631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sz="1700" b="1" dirty="0"/>
              <a:t>Стаття 53. </a:t>
            </a:r>
            <a:r>
              <a:rPr lang="uk-UA" sz="1700" dirty="0"/>
              <a:t>Права та обов’язки здобувачів освіти</a:t>
            </a:r>
          </a:p>
          <a:p>
            <a:pPr algn="just" fontAlgn="base"/>
            <a:r>
              <a:rPr lang="uk-UA" sz="1700" dirty="0" smtClean="0"/>
              <a:t>1. Здобувачі </a:t>
            </a:r>
            <a:r>
              <a:rPr lang="uk-UA" sz="1700" dirty="0"/>
              <a:t>освіти мають право на</a:t>
            </a:r>
            <a:r>
              <a:rPr lang="uk-UA" sz="1700" dirty="0" smtClean="0"/>
              <a:t>:</a:t>
            </a:r>
          </a:p>
          <a:p>
            <a:pPr algn="just" fontAlgn="base"/>
            <a:r>
              <a:rPr lang="uk-UA" sz="1700" u="sng" dirty="0" smtClean="0"/>
              <a:t>безпечні </a:t>
            </a:r>
            <a:r>
              <a:rPr lang="uk-UA" sz="1700" u="sng" dirty="0"/>
              <a:t>та нешкідливі умови навчання, утримання і праці</a:t>
            </a:r>
            <a:r>
              <a:rPr lang="uk-UA" sz="1700" dirty="0"/>
              <a:t>;</a:t>
            </a: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4896198" y="4075171"/>
            <a:ext cx="6825399" cy="1369670"/>
          </a:xfrm>
          <a:prstGeom prst="roundRect">
            <a:avLst>
              <a:gd name="adj" fmla="val 631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sz="1700" b="1" dirty="0"/>
              <a:t>Стаття 54. </a:t>
            </a:r>
            <a:r>
              <a:rPr lang="uk-UA" sz="1700" dirty="0"/>
              <a:t>Права та обов’язки педагогічних, науково-педагогічних і наукових працівників, інших осіб, які залучаються до освітнього процесу</a:t>
            </a:r>
          </a:p>
          <a:p>
            <a:pPr marL="342900" indent="-342900" algn="just">
              <a:buAutoNum type="arabicPeriod"/>
            </a:pPr>
            <a:r>
              <a:rPr lang="uk-UA" sz="1700" dirty="0" smtClean="0"/>
              <a:t>Педагогічні</a:t>
            </a:r>
            <a:r>
              <a:rPr lang="uk-UA" sz="1700" dirty="0"/>
              <a:t>, науково-педагогічні та наукові працівники мають право </a:t>
            </a:r>
            <a:r>
              <a:rPr lang="uk-UA" sz="1700" dirty="0" smtClean="0"/>
              <a:t>на: б</a:t>
            </a:r>
            <a:r>
              <a:rPr lang="uk-UA" sz="1700" u="sng" dirty="0" smtClean="0"/>
              <a:t>езпечні </a:t>
            </a:r>
            <a:r>
              <a:rPr lang="uk-UA" sz="1700" u="sng" dirty="0"/>
              <a:t>і нешкідливі умови праці</a:t>
            </a:r>
            <a:r>
              <a:rPr lang="uk-UA" sz="1700" dirty="0"/>
              <a:t>;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16380" y="1361704"/>
            <a:ext cx="11727138" cy="10852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400" b="1" dirty="0">
                <a:solidFill>
                  <a:schemeClr val="dk1"/>
                </a:solidFill>
              </a:rPr>
              <a:t>Конституція України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91193" y="1783219"/>
            <a:ext cx="11530405" cy="561362"/>
          </a:xfrm>
          <a:prstGeom prst="roundRect">
            <a:avLst>
              <a:gd name="adj" fmla="val 7571"/>
            </a:avLst>
          </a:prstGeom>
          <a:solidFill>
            <a:srgbClr val="9966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Стаття </a:t>
            </a:r>
            <a:r>
              <a:rPr lang="uk-UA" sz="17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3.</a:t>
            </a:r>
            <a:r>
              <a:rPr lang="uk-UA" sz="1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  <a:r>
              <a:rPr lang="uk-UA" sz="17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Людина, її життя і здоров'я, честь і гідність, недоторканість і безпека визнаються в Україні найвищою соціальною цінністю. Права і свободи людини та їх гарантії визначають зміст і спрямованість діяльності держави.</a:t>
            </a:r>
            <a:endParaRPr lang="uk-UA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20</a:t>
            </a:fld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6378" y="1068141"/>
            <a:ext cx="11646785" cy="10934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/>
              <a:t>Контакти для зв'язку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сектор мобілізаційної роботи, цивільного захисту та безпеки життєдіяльності</a:t>
            </a:r>
            <a:endParaRPr lang="uk-UA" sz="27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16378" y="2490282"/>
            <a:ext cx="11862262" cy="2859932"/>
          </a:xfrm>
          <a:prstGeom prst="roundRect">
            <a:avLst>
              <a:gd name="adj" fmla="val 223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600" dirty="0" smtClean="0"/>
          </a:p>
          <a:p>
            <a:pPr algn="ctr"/>
            <a:r>
              <a:rPr lang="uk-UA" sz="3600" dirty="0" smtClean="0"/>
              <a:t>Адреса</a:t>
            </a:r>
            <a:r>
              <a:rPr lang="uk-UA" sz="3600" dirty="0"/>
              <a:t>: проспект Перемоги, 10, м. Київ, 01135</a:t>
            </a:r>
          </a:p>
          <a:p>
            <a:pPr algn="ctr"/>
            <a:r>
              <a:rPr lang="uk-UA" sz="3600" dirty="0" smtClean="0"/>
              <a:t>Служб. </a:t>
            </a:r>
            <a:r>
              <a:rPr lang="uk-UA" sz="3600" dirty="0"/>
              <a:t>тел. (044) </a:t>
            </a:r>
            <a:r>
              <a:rPr lang="uk-UA" sz="3600" dirty="0" smtClean="0"/>
              <a:t>287-89-12 Тел</a:t>
            </a:r>
            <a:r>
              <a:rPr lang="uk-UA" sz="3600" dirty="0"/>
              <a:t>./</a:t>
            </a:r>
            <a:r>
              <a:rPr lang="uk-UA" sz="3600" dirty="0" smtClean="0"/>
              <a:t>факс</a:t>
            </a:r>
            <a:r>
              <a:rPr lang="en-US" sz="3600" dirty="0" smtClean="0"/>
              <a:t> </a:t>
            </a:r>
            <a:r>
              <a:rPr lang="uk-UA" sz="3600" dirty="0" smtClean="0"/>
              <a:t>(044</a:t>
            </a:r>
            <a:r>
              <a:rPr lang="uk-UA" sz="3600" dirty="0"/>
              <a:t>) </a:t>
            </a:r>
            <a:r>
              <a:rPr lang="uk-UA" sz="3600" dirty="0" smtClean="0"/>
              <a:t>287-89-27 </a:t>
            </a:r>
          </a:p>
          <a:p>
            <a:pPr algn="ctr"/>
            <a:r>
              <a:rPr lang="uk-UA" sz="3600" dirty="0" smtClean="0"/>
              <a:t>E-mail</a:t>
            </a:r>
            <a:r>
              <a:rPr lang="uk-UA" sz="3600" dirty="0"/>
              <a:t>: </a:t>
            </a:r>
            <a:r>
              <a:rPr lang="en-US" sz="3600" dirty="0" err="1">
                <a:hlinkClick r:id="rId3"/>
              </a:rPr>
              <a:t>bezpeka</a:t>
            </a:r>
            <a:r>
              <a:rPr lang="uk-UA" sz="3600" dirty="0">
                <a:hlinkClick r:id="rId3"/>
              </a:rPr>
              <a:t>@</a:t>
            </a:r>
            <a:r>
              <a:rPr lang="en-US" sz="3600" dirty="0">
                <a:hlinkClick r:id="rId3"/>
              </a:rPr>
              <a:t>mon</a:t>
            </a:r>
            <a:r>
              <a:rPr lang="uk-UA" sz="3600" dirty="0">
                <a:hlinkClick r:id="rId3"/>
              </a:rPr>
              <a:t>.</a:t>
            </a:r>
            <a:r>
              <a:rPr lang="en-US" sz="3600" dirty="0" err="1">
                <a:hlinkClick r:id="rId3"/>
              </a:rPr>
              <a:t>gov</a:t>
            </a:r>
            <a:r>
              <a:rPr lang="uk-UA" sz="3600" dirty="0">
                <a:hlinkClick r:id="rId3"/>
              </a:rPr>
              <a:t>.</a:t>
            </a:r>
            <a:r>
              <a:rPr lang="en-US" sz="3600" dirty="0" err="1">
                <a:hlinkClick r:id="rId3"/>
              </a:rPr>
              <a:t>ua</a:t>
            </a:r>
            <a:r>
              <a:rPr lang="uk-UA" sz="3600" dirty="0"/>
              <a:t> </a:t>
            </a:r>
            <a:r>
              <a:rPr lang="en-US" sz="3600" dirty="0"/>
              <a:t> </a:t>
            </a:r>
            <a:r>
              <a:rPr lang="uk-UA" sz="3600" dirty="0"/>
              <a:t>або</a:t>
            </a:r>
            <a:r>
              <a:rPr lang="en-US" sz="3600" dirty="0"/>
              <a:t> </a:t>
            </a:r>
            <a:r>
              <a:rPr lang="en-US" sz="3600" dirty="0" smtClean="0">
                <a:hlinkClick r:id="rId4"/>
              </a:rPr>
              <a:t>mob@mon.gov.ua</a:t>
            </a:r>
            <a:r>
              <a:rPr lang="en-US" sz="3600" dirty="0" smtClean="0"/>
              <a:t>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6255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21</a:t>
            </a:fld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24915" y="1036044"/>
            <a:ext cx="9760275" cy="98613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/>
              <a:t>Розподіл для перевірки знань з питань охорони праці та безпеки життєдіяльності</a:t>
            </a:r>
            <a:endParaRPr lang="uk-UA" b="1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264064" y="2235625"/>
            <a:ext cx="1963573" cy="919349"/>
          </a:xfrm>
          <a:prstGeom prst="roundRect">
            <a:avLst>
              <a:gd name="adj" fmla="val 22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 err="1">
                <a:solidFill>
                  <a:schemeClr val="tx1"/>
                </a:solidFill>
              </a:rPr>
              <a:t>Ауд</a:t>
            </a:r>
            <a:r>
              <a:rPr lang="uk-UA" sz="3600" dirty="0">
                <a:solidFill>
                  <a:schemeClr val="tx1"/>
                </a:solidFill>
              </a:rPr>
              <a:t>. </a:t>
            </a:r>
            <a:r>
              <a:rPr lang="en-US" sz="3600" b="1" dirty="0">
                <a:solidFill>
                  <a:schemeClr val="tx1"/>
                </a:solidFill>
              </a:rPr>
              <a:t>307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иноска зі стрілкою вправо 7"/>
          <p:cNvSpPr/>
          <p:nvPr/>
        </p:nvSpPr>
        <p:spPr>
          <a:xfrm flipH="1">
            <a:off x="2295730" y="1949156"/>
            <a:ext cx="9325463" cy="1492289"/>
          </a:xfrm>
          <a:prstGeom prst="rightArrowCallout">
            <a:avLst>
              <a:gd name="adj1" fmla="val 25000"/>
              <a:gd name="adj2" fmla="val 25000"/>
              <a:gd name="adj3" fmla="val 12500"/>
              <a:gd name="adj4" fmla="val 901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Керівники департаментів (управлінь) освіти і науки обласних, Київської міської державних адміністрацій, ректори (директори) вищих навчальних закладів, підприємств, установ і організацій, що належать до сфери управління Міністерства освіти і науки України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64064" y="3749520"/>
            <a:ext cx="1963573" cy="919349"/>
          </a:xfrm>
          <a:prstGeom prst="roundRect">
            <a:avLst>
              <a:gd name="adj" fmla="val 22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 err="1">
                <a:solidFill>
                  <a:schemeClr val="tx1"/>
                </a:solidFill>
              </a:rPr>
              <a:t>Ауд</a:t>
            </a:r>
            <a:r>
              <a:rPr lang="uk-UA" sz="3600" dirty="0">
                <a:solidFill>
                  <a:schemeClr val="tx1"/>
                </a:solidFill>
              </a:rPr>
              <a:t>. </a:t>
            </a:r>
            <a:r>
              <a:rPr lang="en-US" sz="3600" b="1" dirty="0">
                <a:solidFill>
                  <a:schemeClr val="tx1"/>
                </a:solidFill>
              </a:rPr>
              <a:t>307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иноска зі стрілкою вправо 11"/>
          <p:cNvSpPr/>
          <p:nvPr/>
        </p:nvSpPr>
        <p:spPr>
          <a:xfrm flipH="1">
            <a:off x="2295729" y="3606286"/>
            <a:ext cx="9325463" cy="1205818"/>
          </a:xfrm>
          <a:prstGeom prst="rightArrowCallout">
            <a:avLst>
              <a:gd name="adj1" fmla="val 25000"/>
              <a:gd name="adj2" fmla="val 25000"/>
              <a:gd name="adj3" fmla="val 12500"/>
              <a:gd name="adj4" fmla="val 901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7300" indent="-1257300" algn="ctr">
              <a:buNone/>
            </a:pPr>
            <a:r>
              <a:rPr lang="uk-UA" dirty="0"/>
              <a:t>Заступники керівників, проректори (заступники директорів)з навчальної роботи, </a:t>
            </a:r>
            <a:endParaRPr lang="uk-UA" dirty="0" smtClean="0"/>
          </a:p>
          <a:p>
            <a:pPr marL="1257300" indent="-1257300" algn="ctr">
              <a:buNone/>
            </a:pPr>
            <a:r>
              <a:rPr lang="uk-UA" dirty="0" smtClean="0"/>
              <a:t>на </a:t>
            </a:r>
            <a:r>
              <a:rPr lang="uk-UA" dirty="0"/>
              <a:t>яких покладено відповідальність за охорону праці та </a:t>
            </a:r>
            <a:r>
              <a:rPr lang="uk-UA" dirty="0" smtClean="0"/>
              <a:t>безпеку життєдіяльності</a:t>
            </a:r>
            <a:endParaRPr lang="uk-UA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64065" y="5117434"/>
            <a:ext cx="1963573" cy="919349"/>
          </a:xfrm>
          <a:prstGeom prst="roundRect">
            <a:avLst>
              <a:gd name="adj" fmla="val 22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 err="1">
                <a:solidFill>
                  <a:schemeClr val="tx1"/>
                </a:solidFill>
              </a:rPr>
              <a:t>Ауд</a:t>
            </a:r>
            <a:r>
              <a:rPr lang="uk-UA" sz="3600" dirty="0">
                <a:solidFill>
                  <a:schemeClr val="tx1"/>
                </a:solidFill>
              </a:rPr>
              <a:t>. </a:t>
            </a:r>
            <a:r>
              <a:rPr lang="en-US" sz="3600" b="1" dirty="0">
                <a:solidFill>
                  <a:schemeClr val="tx1"/>
                </a:solidFill>
              </a:rPr>
              <a:t>307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иноска зі стрілкою вправо 14"/>
          <p:cNvSpPr/>
          <p:nvPr/>
        </p:nvSpPr>
        <p:spPr>
          <a:xfrm flipH="1">
            <a:off x="2295730" y="4974200"/>
            <a:ext cx="9325463" cy="1205818"/>
          </a:xfrm>
          <a:prstGeom prst="rightArrowCallout">
            <a:avLst>
              <a:gd name="adj1" fmla="val 25000"/>
              <a:gd name="adj2" fmla="val 25000"/>
              <a:gd name="adj3" fmla="val 12500"/>
              <a:gd name="adj4" fmla="val 901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7300" indent="-1257300" algn="ctr">
              <a:buNone/>
            </a:pPr>
            <a:r>
              <a:rPr lang="uk-UA" dirty="0"/>
              <a:t>Керівники відділів охорони праці, інженери, інспектори, методисти, на яких </a:t>
            </a:r>
            <a:r>
              <a:rPr lang="uk-UA" dirty="0" smtClean="0"/>
              <a:t>покладено </a:t>
            </a:r>
            <a:r>
              <a:rPr lang="uk-UA" dirty="0"/>
              <a:t>відповідальність за додержанням норм безпеки життєдіяльності в установах та закладах освіти і науки</a:t>
            </a:r>
          </a:p>
        </p:txBody>
      </p:sp>
    </p:spTree>
    <p:extLst>
      <p:ext uri="{BB962C8B-B14F-4D97-AF65-F5344CB8AC3E}">
        <p14:creationId xmlns:p14="http://schemas.microsoft.com/office/powerpoint/2010/main" val="13074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80" y="5228137"/>
            <a:ext cx="8738770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Віталій</a:t>
            </a:r>
            <a:r>
              <a:rPr lang="uk-UA" sz="28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 </a:t>
            </a:r>
            <a:r>
              <a:rPr lang="uk-UA" sz="28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Міщенко</a:t>
            </a:r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, </a:t>
            </a:r>
            <a:b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</a:br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головний </a:t>
            </a:r>
            <a:r>
              <a:rPr lang="uk-UA" sz="2200" baseline="30000" dirty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спеціаліст </a:t>
            </a:r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сектору мобілізаційної роботи</a:t>
            </a:r>
            <a:r>
              <a:rPr lang="uk-UA" sz="2200" baseline="30000" dirty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, цивільного захисту та безпеки життєдіяльності Міністерства освіти і науки </a:t>
            </a:r>
            <a:r>
              <a:rPr lang="uk-UA" sz="2200" baseline="30000" dirty="0" smtClean="0">
                <a:solidFill>
                  <a:schemeClr val="bg1"/>
                </a:solidFill>
                <a:latin typeface="Microtype" pitchFamily="2" charset="-52"/>
                <a:cs typeface="Arial" pitchFamily="34" charset="0"/>
              </a:rPr>
              <a:t>України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396" y="3068481"/>
            <a:ext cx="835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baseline="30000" dirty="0" smtClean="0">
                <a:solidFill>
                  <a:schemeClr val="bg1"/>
                </a:solidFill>
                <a:latin typeface="Innerspace" pitchFamily="2" charset="-52"/>
                <a:cs typeface="Arial" pitchFamily="34" charset="0"/>
              </a:rPr>
              <a:t>Дякую за увагу</a:t>
            </a:r>
            <a:endParaRPr lang="uk-UA" sz="6000" b="1" baseline="30000" dirty="0">
              <a:solidFill>
                <a:schemeClr val="bg1"/>
              </a:solidFill>
              <a:latin typeface="Innerspace" pitchFamily="2" charset="-52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5" y="826477"/>
            <a:ext cx="3312370" cy="597046"/>
          </a:xfrm>
          <a:prstGeom prst="rect">
            <a:avLst/>
          </a:prstGeom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392685" y="1736408"/>
            <a:ext cx="11570975" cy="4323570"/>
          </a:xfrm>
          <a:prstGeom prst="roundRect">
            <a:avLst>
              <a:gd name="adj" fmla="val 2324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400" b="1" dirty="0" smtClean="0"/>
              <a:t>Закони </a:t>
            </a:r>
            <a:r>
              <a:rPr lang="uk-UA" sz="2400" b="1" dirty="0"/>
              <a:t>України</a:t>
            </a:r>
            <a:endParaRPr lang="uk-UA" sz="2400" b="1" dirty="0">
              <a:solidFill>
                <a:schemeClr val="dk1"/>
              </a:solidFill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843518" y="6361776"/>
            <a:ext cx="348482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3</a:t>
            </a:fld>
            <a:endParaRPr lang="en-US" sz="2800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700256" y="2769066"/>
            <a:ext cx="5068776" cy="4248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«</a:t>
            </a:r>
            <a:r>
              <a:rPr lang="uk-UA" sz="2400" dirty="0"/>
              <a:t>Про охорону праці»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533804" y="2763088"/>
            <a:ext cx="5187794" cy="4248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Кодекс законів про працю України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700255" y="4058982"/>
            <a:ext cx="5068777" cy="119452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«</a:t>
            </a:r>
            <a:r>
              <a:rPr lang="uk-UA" sz="2400" dirty="0"/>
              <a:t>Про забезпечення санітарного та епідемічного благополуччя населення»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533804" y="3414024"/>
            <a:ext cx="5187794" cy="10890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«</a:t>
            </a:r>
            <a:r>
              <a:rPr lang="uk-UA" sz="2400" dirty="0"/>
              <a:t>Про використання ядерної енергії та радіаційну безпеку»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6533804" y="4729179"/>
            <a:ext cx="5187794" cy="5243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«</a:t>
            </a:r>
            <a:r>
              <a:rPr lang="uk-UA" sz="2400" dirty="0"/>
              <a:t>Про дорожній рух» 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700256" y="3414024"/>
            <a:ext cx="5068776" cy="4248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Кодекс цивільного захисту України</a:t>
            </a:r>
            <a:endParaRPr lang="uk-U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991727"/>
            <a:ext cx="12191999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керівні документи з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праці та безпеки життєдіяльності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9261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843518" y="6361776"/>
            <a:ext cx="348482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4</a:t>
            </a:fld>
            <a:endParaRPr lang="en-US" sz="2800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49629" y="1643916"/>
            <a:ext cx="11720946" cy="4700853"/>
          </a:xfrm>
          <a:prstGeom prst="roundRect">
            <a:avLst>
              <a:gd name="adj" fmla="val 188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000" b="1" dirty="0" smtClean="0"/>
              <a:t>Постанови Кабінету Міністрів України</a:t>
            </a:r>
            <a:endParaRPr lang="uk-UA" sz="2000" b="1" dirty="0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224445" y="2131297"/>
            <a:ext cx="5669280" cy="201558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</a:t>
            </a:r>
            <a:r>
              <a:rPr lang="uk-UA" b="1" dirty="0" smtClean="0"/>
              <a:t>17 листопада 1997 р. № </a:t>
            </a:r>
            <a:r>
              <a:rPr lang="uk-UA" b="1" dirty="0"/>
              <a:t>1290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Списків виробництв, робіт, </a:t>
            </a:r>
            <a:r>
              <a:rPr lang="uk-UA" dirty="0" err="1"/>
              <a:t>цехів</a:t>
            </a:r>
            <a:r>
              <a:rPr lang="uk-UA" dirty="0"/>
              <a:t>, професій і посад, зайнятість працівників в яких дає право на щорічні додаткові відпустки за роботу із шкідливими і важкими умовами праці та за особливий характер праці»</a:t>
            </a:r>
            <a:endParaRPr lang="uk-UA" b="1" dirty="0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168045" y="2131298"/>
            <a:ext cx="5444836" cy="6819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10 жовтня 2001 р. № 1306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Правила дорожнього руху» із змінами</a:t>
            </a: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6168044" y="2895317"/>
            <a:ext cx="5483661" cy="125156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25 квітня 2018 р. № 435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Державної програми підвищення рівня безпеки дорожнього руху в Україні на період до 2020 року»</a:t>
            </a:r>
            <a:endParaRPr lang="uk-UA" b="1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224445" y="4304869"/>
            <a:ext cx="5669280" cy="115415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30.11.2011 р. № 1232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Деякі питання розслідування та обліку нещасних випадків, професійних захворювань і аварій на виробництві»</a:t>
            </a:r>
            <a:endParaRPr lang="uk-UA" b="1" dirty="0"/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6148632" y="4284457"/>
            <a:ext cx="5483661" cy="117456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22 березня 2001 р. № 270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Порядку розслідування та обліку нещасних випадків невиробничого характеру» із змінами</a:t>
            </a:r>
            <a:endParaRPr lang="uk-U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99172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керівні документи з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праці та безпеки життєдіяльності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3025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149629" y="4796444"/>
            <a:ext cx="11693889" cy="1930457"/>
          </a:xfrm>
          <a:prstGeom prst="roundRect">
            <a:avLst>
              <a:gd name="adj" fmla="val 5471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400" b="1" dirty="0" smtClean="0"/>
              <a:t>Накази </a:t>
            </a:r>
            <a:r>
              <a:rPr lang="uk-UA" sz="2400" b="1" dirty="0"/>
              <a:t>Держнаглядохоронпраці України</a:t>
            </a:r>
            <a:endParaRPr lang="uk-UA" sz="2400" b="1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1727"/>
            <a:ext cx="12191999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керівні документи з охорони праці та безпеки життєдіяльності</a:t>
            </a: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843518" y="6361776"/>
            <a:ext cx="348482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5</a:t>
            </a:fld>
            <a:endParaRPr lang="en-US" sz="2800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49629" y="1567267"/>
            <a:ext cx="11720946" cy="3079548"/>
          </a:xfrm>
          <a:prstGeom prst="roundRect">
            <a:avLst>
              <a:gd name="adj" fmla="val 397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000" b="1" dirty="0"/>
              <a:t>Розпорядження Кабінету Міністрів України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301523" y="3267980"/>
            <a:ext cx="5483661" cy="117456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08.11.2007 р. № 980-р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плану першочергових заходів з профілактики травматизму невиробничого характеру»</a:t>
            </a:r>
            <a:endParaRPr lang="uk-UA" b="1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24445" y="2030923"/>
            <a:ext cx="5669280" cy="11682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14.06.2017 р. № 481-р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схвалення Стратегії підвищення рівня безпеки дорожнього руху в Україні на період до 2020 року</a:t>
            </a:r>
            <a:r>
              <a:rPr lang="uk-UA" dirty="0" smtClean="0"/>
              <a:t>»</a:t>
            </a:r>
            <a:endParaRPr lang="uk-UA" b="1" dirty="0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043354" y="2030923"/>
            <a:ext cx="5669280" cy="117456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28 березня 2018 р. № 231-р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плану заходів щодо реалізації Стратегії підвищення рівня безпеки дорожнього руху в Україні на період до 2020 року»</a:t>
            </a:r>
            <a:endParaRPr lang="uk-UA" b="1" dirty="0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224444" y="5298169"/>
            <a:ext cx="5818909" cy="13572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 </a:t>
            </a:r>
            <a:r>
              <a:rPr lang="uk-UA" b="1" dirty="0"/>
              <a:t>26.01.2005 № 15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Типового положення про порядок проведення навчання і перевірки знань з питань охорони праці та Переліку робіт з підвищеною небезпекою</a:t>
            </a:r>
            <a:r>
              <a:rPr lang="uk-UA" dirty="0" smtClean="0"/>
              <a:t>» із змінами</a:t>
            </a:r>
            <a:endParaRPr lang="uk-UA" b="1" dirty="0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6152739" y="5298169"/>
            <a:ext cx="5643675" cy="13572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 </a:t>
            </a:r>
            <a:r>
              <a:rPr lang="uk-UA" b="1" dirty="0"/>
              <a:t>15.11.2004 № 255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Типового положення про службу охорони праці»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36353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круглений прямокутник 11"/>
          <p:cNvSpPr/>
          <p:nvPr/>
        </p:nvSpPr>
        <p:spPr>
          <a:xfrm>
            <a:off x="83127" y="3270483"/>
            <a:ext cx="11646785" cy="3529328"/>
          </a:xfrm>
          <a:prstGeom prst="roundRect">
            <a:avLst>
              <a:gd name="adj" fmla="val 223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000" b="1" dirty="0"/>
              <a:t>Накази Міністерства освіти і науки України</a:t>
            </a: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621193" y="6361776"/>
            <a:ext cx="570807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6</a:t>
            </a:fld>
            <a:endParaRPr lang="en-US" sz="28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57943" y="3625305"/>
            <a:ext cx="3499657" cy="13773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 </a:t>
            </a:r>
            <a:r>
              <a:rPr lang="uk-UA" b="1" dirty="0"/>
              <a:t>15.08.2016 № 974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Правил пожежної безпеки для навчальних закладів та установ системи освіти України</a:t>
            </a:r>
            <a:r>
              <a:rPr lang="uk-UA" dirty="0" smtClean="0"/>
              <a:t>»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992699"/>
            <a:ext cx="12191999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керівні документи з охорони праці та безпеки життєдіяльності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3697917" y="3613118"/>
            <a:ext cx="4137983" cy="166572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26.12.2017 № 1669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Положення про організацію роботи з охорони праці та безпеки життєдіяльності учасників освітнього процесу в установах і закладах освіти»</a:t>
            </a:r>
            <a:endParaRPr lang="uk-UA" b="1" dirty="0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178102" y="5123561"/>
            <a:ext cx="3479498" cy="15421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22.11.2017 № 1514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внесення змін до наказу Міністерства освіти і науки України від 18 квітня 2006 року № 304»</a:t>
            </a:r>
            <a:endParaRPr lang="uk-UA" b="1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83127" y="1494592"/>
            <a:ext cx="11646785" cy="1775891"/>
          </a:xfrm>
          <a:prstGeom prst="roundRect">
            <a:avLst>
              <a:gd name="adj" fmla="val 5471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400" b="1" dirty="0" smtClean="0"/>
              <a:t>Накази Міністерства охорони здоров'я  </a:t>
            </a:r>
            <a:r>
              <a:rPr lang="uk-UA" sz="2400" b="1" dirty="0"/>
              <a:t>України</a:t>
            </a:r>
            <a:endParaRPr lang="uk-UA" sz="2400" b="1" dirty="0">
              <a:solidFill>
                <a:schemeClr val="dk1"/>
              </a:solidFill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211387" y="1913235"/>
            <a:ext cx="5818909" cy="123636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31.03.1994 № 46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Переліку важких робіт і робіт із шкідливими і небезпечними умовами праці, на яких забороняється застосування праці неповнолітніх»</a:t>
            </a:r>
            <a:endParaRPr lang="uk-UA" b="1" dirty="0"/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6158556" y="1913235"/>
            <a:ext cx="5513838" cy="123636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29.12.1993 № 256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Переліку важких робіт та робіт із шкідливими і небезпечними умовами праці, на яких забороняється застосування праці жінок»</a:t>
            </a:r>
            <a:endParaRPr lang="uk-UA" b="1" dirty="0"/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7975601" y="3625305"/>
            <a:ext cx="3669440" cy="166572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31.08.2001 № 616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Положення про порядок розслідування нещасних випадків, що сталися під час навчально-виховного процесу в навчальних закладах»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3697917" y="5313001"/>
            <a:ext cx="4137983" cy="13527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</a:t>
            </a:r>
            <a:r>
              <a:rPr lang="uk-UA" b="1" dirty="0" smtClean="0"/>
              <a:t>31.01.2019 </a:t>
            </a:r>
            <a:r>
              <a:rPr lang="uk-UA" b="1" dirty="0"/>
              <a:t>№ </a:t>
            </a:r>
            <a:r>
              <a:rPr lang="uk-UA" b="1" dirty="0" smtClean="0"/>
              <a:t>97 </a:t>
            </a:r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</a:t>
            </a:r>
            <a:r>
              <a:rPr lang="uk-UA" dirty="0" smtClean="0"/>
              <a:t>затвердження </a:t>
            </a:r>
            <a:r>
              <a:rPr lang="uk-UA" dirty="0"/>
              <a:t>примірного тематичного плану та примірної програми навчання з питань охорони праці та </a:t>
            </a:r>
            <a:r>
              <a:rPr lang="uk-UA" dirty="0" smtClean="0"/>
              <a:t>БЖД»</a:t>
            </a:r>
            <a:endParaRPr lang="uk-UA" b="1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975601" y="5330685"/>
            <a:ext cx="3669439" cy="13653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</a:t>
            </a:r>
            <a:r>
              <a:rPr lang="uk-UA" b="1" dirty="0" smtClean="0"/>
              <a:t>01.02.2019 </a:t>
            </a:r>
            <a:r>
              <a:rPr lang="uk-UA" b="1" dirty="0"/>
              <a:t>№ </a:t>
            </a:r>
            <a:r>
              <a:rPr lang="uk-UA" b="1" dirty="0" smtClean="0"/>
              <a:t>114 </a:t>
            </a:r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проведення навчання, підвищення кваліфікації та перевірки знань посадових осіб з питань охорони праці та </a:t>
            </a:r>
            <a:r>
              <a:rPr lang="uk-UA" dirty="0" smtClean="0"/>
              <a:t>БЖД»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5307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круглений прямокутник 12"/>
          <p:cNvSpPr/>
          <p:nvPr/>
        </p:nvSpPr>
        <p:spPr>
          <a:xfrm>
            <a:off x="149629" y="2031131"/>
            <a:ext cx="11720946" cy="4731417"/>
          </a:xfrm>
          <a:prstGeom prst="roundRect">
            <a:avLst>
              <a:gd name="adj" fmla="val 188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000" b="1" dirty="0" smtClean="0"/>
              <a:t>Постанови Кабінету Міністрів України</a:t>
            </a:r>
            <a:endParaRPr lang="uk-UA" sz="2000" b="1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843518" y="6392339"/>
            <a:ext cx="348482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7</a:t>
            </a:fld>
            <a:endParaRPr lang="en-US" sz="2800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463569" y="1441271"/>
            <a:ext cx="5228706" cy="5202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Кодекс цивільного захисту України</a:t>
            </a:r>
            <a:endParaRPr lang="uk-UA" sz="2400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213752" y="2272613"/>
            <a:ext cx="3710348" cy="131884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 </a:t>
            </a:r>
            <a:r>
              <a:rPr lang="uk-UA" b="1" dirty="0"/>
              <a:t>9 січня 2014 р. № 11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Положення про єдину державну систему цивільного захисту» із змінами</a:t>
            </a:r>
            <a:endParaRPr lang="uk-UA" b="1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219087" y="2485976"/>
            <a:ext cx="3632661" cy="197256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27.09.2017 р. № 733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Положення про організацію оповіщення про загрозу виникнення або виникнення надзвичайних ситуацій та зв’язку у сфері цивільного захисту»</a:t>
            </a:r>
            <a:endParaRPr lang="uk-UA" b="1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8146735" y="2272613"/>
            <a:ext cx="3632661" cy="131884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26.06.2013 р. № 444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Порядку здійснення навчання населення діям у надзвичайних ситуаціях</a:t>
            </a:r>
            <a:r>
              <a:rPr lang="uk-UA" dirty="0" smtClean="0"/>
              <a:t>»</a:t>
            </a:r>
            <a:endParaRPr lang="uk-UA" b="1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14243" y="3715437"/>
            <a:ext cx="3809118" cy="29146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19 серпня 2002 р. № 1200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Порядку забезпечення населення </a:t>
            </a:r>
            <a:r>
              <a:rPr lang="uk-UA" dirty="0" smtClean="0"/>
              <a:t>і працівників </a:t>
            </a:r>
            <a:r>
              <a:rPr lang="uk-UA" dirty="0"/>
              <a:t>формувань та спеціалізованих </a:t>
            </a:r>
            <a:r>
              <a:rPr lang="uk-UA" dirty="0" smtClean="0"/>
              <a:t>служб цивільного </a:t>
            </a:r>
            <a:r>
              <a:rPr lang="uk-UA" dirty="0"/>
              <a:t>захисту засобами індивідуального захисту приладами радіаційної та хімічної розвідки, дозиметричного і хімічного контролю»</a:t>
            </a:r>
            <a:endParaRPr lang="uk-UA" b="1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8143703" y="3715437"/>
            <a:ext cx="3632661" cy="197256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23.10.2013 р. № 819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Порядку проведення навчання керівного складу та фахівців, діяльність яких пов’язана з організацією і здійсненням заходів з питань цивільного захисту</a:t>
            </a:r>
            <a:r>
              <a:rPr lang="uk-UA" dirty="0" smtClean="0"/>
              <a:t>» </a:t>
            </a:r>
            <a:r>
              <a:rPr lang="uk-UA" dirty="0"/>
              <a:t>із змінами</a:t>
            </a:r>
            <a:endParaRPr lang="uk-UA" b="1" dirty="0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219087" y="4671318"/>
            <a:ext cx="3632661" cy="19588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30 жовтня 2013 р. № 841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Порядку проведення евакуації у разі загрози виникнення або виникнення надзвичайних ситуацій»</a:t>
            </a:r>
            <a:endParaRPr lang="uk-U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249" y="983414"/>
            <a:ext cx="1128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керівні документи з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цивільного захисту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8146735" y="5788428"/>
            <a:ext cx="3588228" cy="81815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</a:t>
            </a:r>
            <a:r>
              <a:rPr lang="uk-UA" b="1" dirty="0" smtClean="0"/>
              <a:t>10.03.2017 </a:t>
            </a:r>
            <a:r>
              <a:rPr lang="uk-UA" b="1" dirty="0"/>
              <a:t>р. № </a:t>
            </a:r>
            <a:r>
              <a:rPr lang="uk-UA" b="1" dirty="0" smtClean="0"/>
              <a:t>138 </a:t>
            </a:r>
          </a:p>
          <a:p>
            <a:pPr algn="ctr"/>
            <a:r>
              <a:rPr lang="uk-UA" dirty="0" smtClean="0"/>
              <a:t>«</a:t>
            </a:r>
            <a:r>
              <a:rPr lang="uk-UA" dirty="0"/>
              <a:t>Деякі питання використання захисних споруд </a:t>
            </a:r>
            <a:r>
              <a:rPr lang="uk-UA" dirty="0" smtClean="0"/>
              <a:t>ЦЗ»</a:t>
            </a:r>
            <a:endParaRPr lang="uk-U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29308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13"/>
          <p:cNvSpPr/>
          <p:nvPr/>
        </p:nvSpPr>
        <p:spPr>
          <a:xfrm>
            <a:off x="207524" y="3418649"/>
            <a:ext cx="11519452" cy="3372849"/>
          </a:xfrm>
          <a:prstGeom prst="roundRect">
            <a:avLst>
              <a:gd name="adj" fmla="val 223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000" b="1" dirty="0"/>
              <a:t>Накази Міністерства освіти і науки України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207524" y="1398243"/>
            <a:ext cx="11514073" cy="751624"/>
          </a:xfrm>
          <a:prstGeom prst="roundRect">
            <a:avLst>
              <a:gd name="adj" fmla="val 397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000" b="1" dirty="0"/>
              <a:t>Розпорядження Кабінету Міністрів </a:t>
            </a:r>
            <a:r>
              <a:rPr lang="uk-UA" sz="2000" b="1" dirty="0"/>
              <a:t>України від 27.12.2017 р. № 1076-р </a:t>
            </a:r>
          </a:p>
          <a:p>
            <a:pPr algn="ctr"/>
            <a:r>
              <a:rPr lang="uk-UA" sz="2000" dirty="0"/>
              <a:t>«Про затвердження плану основних заходів цивільного захисту на 2019 рік»</a:t>
            </a:r>
            <a:endParaRPr lang="uk-UA" sz="2000" b="1" dirty="0"/>
          </a:p>
          <a:p>
            <a:pPr algn="ctr"/>
            <a:endParaRPr lang="uk-UA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4248" y="905473"/>
            <a:ext cx="1128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керівні документи з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цивільного захисту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835202" y="6361776"/>
            <a:ext cx="348482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8</a:t>
            </a:fld>
            <a:endParaRPr lang="en-US" sz="2800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266006" y="3890356"/>
            <a:ext cx="3688672" cy="2760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21.11.2016 № 1400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Положення про функціональну підсистему навчання дітей дошкільного віку, учнів та студентів діям у надзвичайних ситуаціях (з питань безпеки життєдіяльності) єдиної державної системи цивільного захисту»</a:t>
            </a:r>
            <a:endParaRPr lang="uk-UA" b="1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038031" y="5461461"/>
            <a:ext cx="4736332" cy="11479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</a:t>
            </a:r>
            <a:r>
              <a:rPr lang="uk-UA" b="1" dirty="0" smtClean="0"/>
              <a:t>01.02.2019 </a:t>
            </a:r>
            <a:r>
              <a:rPr lang="uk-UA" b="1" dirty="0"/>
              <a:t>№ </a:t>
            </a:r>
            <a:r>
              <a:rPr lang="uk-UA" b="1" dirty="0" smtClean="0"/>
              <a:t>113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плану основних заходів цивільного захисту Міністерства освіти і науки України  на </a:t>
            </a:r>
            <a:r>
              <a:rPr lang="uk-UA" dirty="0" smtClean="0"/>
              <a:t>2019 </a:t>
            </a:r>
            <a:r>
              <a:rPr lang="uk-UA" dirty="0"/>
              <a:t>рік»</a:t>
            </a:r>
            <a:endParaRPr lang="uk-UA" b="1" dirty="0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8907460" y="3890356"/>
            <a:ext cx="2711289" cy="2760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13.02.2018 № 139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Табеля термінових та строкових донесень Міністерства освіти і науки України з питань цивільного захисту та безпеки життєдіяльності»</a:t>
            </a:r>
            <a:endParaRPr lang="uk-UA" b="1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013160" y="3909012"/>
            <a:ext cx="4786074" cy="14401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15.03.2018 № 246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зведеного переліку закладів вищої освіти Міністерства освіти і науки України, що відносяться до категорій з цивільного захисту»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07524" y="2225768"/>
            <a:ext cx="11519452" cy="114523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Наказ </a:t>
            </a:r>
            <a:r>
              <a:rPr lang="uk-UA" b="1" dirty="0" smtClean="0"/>
              <a:t>Державної служби </a:t>
            </a:r>
            <a:r>
              <a:rPr lang="uk-UA" b="1" dirty="0" smtClean="0"/>
              <a:t>України </a:t>
            </a:r>
            <a:r>
              <a:rPr lang="uk-UA" b="1" dirty="0" smtClean="0"/>
              <a:t>з надзвичайних ситуацій від 12.07.2016 </a:t>
            </a:r>
            <a:r>
              <a:rPr lang="uk-UA" b="1" dirty="0"/>
              <a:t>№ </a:t>
            </a:r>
            <a:r>
              <a:rPr lang="uk-UA" b="1" dirty="0" smtClean="0"/>
              <a:t>335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Примірного переліку документів з питань цивільного захисту, що розробляються центральними і місцевими органами виконавчої влади, органами місцевого самоврядування, суб’єктами господарювання</a:t>
            </a:r>
            <a:r>
              <a:rPr lang="uk-UA" dirty="0" smtClean="0"/>
              <a:t>»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177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316" y="991727"/>
            <a:ext cx="119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керівні документи з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пожежної та техногенної безпеки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11843518" y="6361776"/>
            <a:ext cx="348482" cy="365125"/>
          </a:xfrm>
        </p:spPr>
        <p:txBody>
          <a:bodyPr/>
          <a:lstStyle/>
          <a:p>
            <a:fld id="{699E7D77-901A-3642-843D-2FAAB87BAC81}" type="slidenum">
              <a:rPr lang="en-US" sz="2800" smtClean="0"/>
              <a:t>9</a:t>
            </a:fld>
            <a:endParaRPr lang="en-US" sz="2800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346987" y="5518713"/>
            <a:ext cx="9052560" cy="9097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Наказ </a:t>
            </a:r>
            <a:r>
              <a:rPr lang="uk-UA" b="1" dirty="0" smtClean="0"/>
              <a:t>МВС України </a:t>
            </a:r>
            <a:r>
              <a:rPr lang="uk-UA" b="1" dirty="0"/>
              <a:t>від 30.12.2014 № 1417 </a:t>
            </a:r>
            <a:endParaRPr lang="uk-UA" b="1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Правил пожежної безпеки в </a:t>
            </a:r>
            <a:r>
              <a:rPr lang="uk-UA" dirty="0" smtClean="0"/>
              <a:t>Україні»</a:t>
            </a:r>
            <a:endParaRPr lang="uk-UA" b="1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463569" y="1607235"/>
            <a:ext cx="5228706" cy="5202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Кодекс цивільного захисту України</a:t>
            </a:r>
            <a:endParaRPr lang="uk-UA" sz="24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22572" y="2287841"/>
            <a:ext cx="11720946" cy="3107130"/>
          </a:xfrm>
          <a:prstGeom prst="roundRect">
            <a:avLst>
              <a:gd name="adj" fmla="val 188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000" b="1" dirty="0" smtClean="0"/>
              <a:t>Постанови Кабінету Міністрів України</a:t>
            </a:r>
            <a:endParaRPr lang="uk-UA" sz="2000" b="1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210264" y="2720732"/>
            <a:ext cx="5799838" cy="141836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30 вересня 2015 р. № 775 </a:t>
            </a:r>
            <a:endParaRPr lang="uk-UA" b="1" dirty="0" smtClean="0"/>
          </a:p>
          <a:p>
            <a:pPr algn="ctr"/>
            <a:r>
              <a:rPr lang="uk-UA" dirty="0" smtClean="0"/>
              <a:t>«Про </a:t>
            </a:r>
            <a:r>
              <a:rPr lang="uk-UA" dirty="0"/>
              <a:t>затвердження Порядку створення та використання матеріальних резервів для запобігання і ліквідації наслідків надзвичайних </a:t>
            </a:r>
            <a:r>
              <a:rPr lang="uk-UA" dirty="0" smtClean="0"/>
              <a:t>ситуацій»</a:t>
            </a:r>
            <a:endParaRPr lang="uk-UA" b="1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105696" y="2720732"/>
            <a:ext cx="5615901" cy="141836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19.08.2002 № 1200 </a:t>
            </a:r>
            <a:endParaRPr lang="uk-UA" b="1" dirty="0" smtClean="0"/>
          </a:p>
          <a:p>
            <a:pPr algn="ctr"/>
            <a:r>
              <a:rPr lang="uk-UA" dirty="0" smtClean="0"/>
              <a:t>«Про </a:t>
            </a:r>
            <a:r>
              <a:rPr lang="uk-UA" dirty="0"/>
              <a:t>затвердження Порядку забезпечення населення і особового складу невоєнізованих формувань засобами радіаційного та хімічного </a:t>
            </a:r>
            <a:r>
              <a:rPr lang="uk-UA" dirty="0" smtClean="0"/>
              <a:t>захисту»</a:t>
            </a:r>
            <a:endParaRPr lang="uk-UA" b="1" dirty="0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652547" y="4387531"/>
            <a:ext cx="10981113" cy="67685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 26 грудня 2003 р. № 2030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«</a:t>
            </a:r>
            <a:r>
              <a:rPr lang="uk-UA" dirty="0"/>
              <a:t>Про затвердження Порядку обліку пожеж та їх наслідків» із змінами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12327" y="208063"/>
            <a:ext cx="686631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aseline="30000" dirty="0" smtClean="0">
                <a:latin typeface="Microtype" pitchFamily="2" charset="-52"/>
                <a:cs typeface="Arial" pitchFamily="34" charset="0"/>
              </a:rPr>
              <a:t>Перевірка </a:t>
            </a:r>
            <a:r>
              <a:rPr lang="uk-UA" sz="3200" baseline="30000" dirty="0">
                <a:latin typeface="Microtype" pitchFamily="2" charset="-52"/>
                <a:cs typeface="Arial" pitchFamily="34" charset="0"/>
              </a:rPr>
              <a:t>знань з питань охорони праці та безпеки життєдіяльності посадових осіб </a:t>
            </a:r>
          </a:p>
        </p:txBody>
      </p:sp>
    </p:spTree>
    <p:extLst>
      <p:ext uri="{BB962C8B-B14F-4D97-AF65-F5344CB8AC3E}">
        <p14:creationId xmlns:p14="http://schemas.microsoft.com/office/powerpoint/2010/main" val="22465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3787</TotalTime>
  <Words>2852</Words>
  <Application>Microsoft Office PowerPoint</Application>
  <PresentationFormat>Широкий екран</PresentationFormat>
  <Paragraphs>269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Innerspace</vt:lpstr>
      <vt:lpstr>Microtype</vt:lpstr>
      <vt:lpstr>Times New Roman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Перевірка знань посадових осіб з питань охорони праці та безпеки життєдіяльності</dc:title>
  <dc:creator>Mykhaylo Gryshchenko</dc:creator>
  <cp:lastModifiedBy>Mischenko V.O.</cp:lastModifiedBy>
  <cp:revision>164</cp:revision>
  <dcterms:created xsi:type="dcterms:W3CDTF">2017-03-02T06:16:51Z</dcterms:created>
  <dcterms:modified xsi:type="dcterms:W3CDTF">2019-04-16T12:01:01Z</dcterms:modified>
</cp:coreProperties>
</file>